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14"/>
    <p:sldId id="257" r:id="rId15"/>
    <p:sldId id="258" r:id="rId19"/>
    <p:sldId id="259" r:id="rId21"/>
    <p:sldId id="260" r:id="rId23"/>
    <p:sldId id="261" r:id="rId25"/>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boto Slab Regular" charset="1" panose="00000000000000000000"/>
      <p:regular r:id="rId12"/>
    </p:embeddedFont>
    <p:embeddedFont>
      <p:font typeface="Roboto Slab Regular Bold"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slides/slide3.xml" Type="http://schemas.openxmlformats.org/officeDocument/2006/relationships/slide"/><Relationship Id="rId2" Target="presProps.xml" Type="http://schemas.openxmlformats.org/officeDocument/2006/relationships/presProps"/><Relationship Id="rId20" Target="notesSlides/notesSlide2.xml" Type="http://schemas.openxmlformats.org/officeDocument/2006/relationships/notesSlide"/><Relationship Id="rId21" Target="slides/slide4.xml" Type="http://schemas.openxmlformats.org/officeDocument/2006/relationships/slide"/><Relationship Id="rId22" Target="notesSlides/notesSlide3.xml" Type="http://schemas.openxmlformats.org/officeDocument/2006/relationships/notesSlide"/><Relationship Id="rId23" Target="slides/slide5.xml" Type="http://schemas.openxmlformats.org/officeDocument/2006/relationships/slide"/><Relationship Id="rId24" Target="notesSlides/notesSlide4.xml" Type="http://schemas.openxmlformats.org/officeDocument/2006/relationships/notesSlide"/><Relationship Id="rId25" Target="slides/slide6.xml" Type="http://schemas.openxmlformats.org/officeDocument/2006/relationships/slide"/><Relationship Id="rId26" Target="notesSlides/notesSlide5.xml" Type="http://schemas.openxmlformats.org/officeDocument/2006/relationships/note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44" Target="slides/slide24.xml" Type="http://schemas.openxmlformats.org/officeDocument/2006/relationships/slide"/><Relationship Id="rId45" Target="slides/slide25.xml" Type="http://schemas.openxmlformats.org/officeDocument/2006/relationships/slide"/><Relationship Id="rId46" Target="slides/slide26.xml" Type="http://schemas.openxmlformats.org/officeDocument/2006/relationships/slide"/><Relationship Id="rId47" Target="notesSlides/notesSlide6.xml" Type="http://schemas.openxmlformats.org/officeDocument/2006/relationships/note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62" Target="slides/slide41.xml" Type="http://schemas.openxmlformats.org/officeDocument/2006/relationships/slide"/><Relationship Id="rId63" Target="slides/slide42.xml" Type="http://schemas.openxmlformats.org/officeDocument/2006/relationships/slide"/><Relationship Id="rId64" Target="slides/slide43.xml" Type="http://schemas.openxmlformats.org/officeDocument/2006/relationships/slide"/><Relationship Id="rId65" Target="notesSlides/notesSlide7.xml" Type="http://schemas.openxmlformats.org/officeDocument/2006/relationships/notesSlide"/><Relationship Id="rId66" Target="slides/slide44.xml" Type="http://schemas.openxmlformats.org/officeDocument/2006/relationships/slide"/><Relationship Id="rId67" Target="slides/slide45.xml" Type="http://schemas.openxmlformats.org/officeDocument/2006/relationships/slide"/><Relationship Id="rId68" Target="slides/slide46.xml" Type="http://schemas.openxmlformats.org/officeDocument/2006/relationships/slide"/><Relationship Id="rId69" Target="slides/slide47.xml" Type="http://schemas.openxmlformats.org/officeDocument/2006/relationships/slide"/><Relationship Id="rId7" Target="fonts/font7.fntdata" Type="http://schemas.openxmlformats.org/officeDocument/2006/relationships/font"/><Relationship Id="rId70" Target="slides/slide48.xml" Type="http://schemas.openxmlformats.org/officeDocument/2006/relationships/slide"/><Relationship Id="rId71" Target="slides/slide49.xml" Type="http://schemas.openxmlformats.org/officeDocument/2006/relationships/slide"/><Relationship Id="rId72" Target="slides/slide50.xml" Type="http://schemas.openxmlformats.org/officeDocument/2006/relationships/slide"/><Relationship Id="rId73" Target="slides/slide51.xml" Type="http://schemas.openxmlformats.org/officeDocument/2006/relationships/slide"/><Relationship Id="rId74" Target="slides/slide52.xml" Type="http://schemas.openxmlformats.org/officeDocument/2006/relationships/slide"/><Relationship Id="rId75" Target="slides/slide53.xml" Type="http://schemas.openxmlformats.org/officeDocument/2006/relationships/slide"/><Relationship Id="rId76" Target="slides/slide54.xml" Type="http://schemas.openxmlformats.org/officeDocument/2006/relationships/slide"/><Relationship Id="rId77" Target="slides/slide55.xml" Type="http://schemas.openxmlformats.org/officeDocument/2006/relationships/slide"/><Relationship Id="rId78" Target="slides/slide56.xml" Type="http://schemas.openxmlformats.org/officeDocument/2006/relationships/slide"/><Relationship Id="rId79" Target="slides/slide57.xml" Type="http://schemas.openxmlformats.org/officeDocument/2006/relationships/slide"/><Relationship Id="rId8" Target="fonts/font8.fntdata" Type="http://schemas.openxmlformats.org/officeDocument/2006/relationships/font"/><Relationship Id="rId80" Target="slides/slide58.xml" Type="http://schemas.openxmlformats.org/officeDocument/2006/relationships/slide"/><Relationship Id="rId81" Target="slides/slide59.xml" Type="http://schemas.openxmlformats.org/officeDocument/2006/relationships/slide"/><Relationship Id="rId82" Target="slides/slide60.xml" Type="http://schemas.openxmlformats.org/officeDocument/2006/relationships/slide"/><Relationship Id="rId83" Target="slides/slide61.xml" Type="http://schemas.openxmlformats.org/officeDocument/2006/relationships/slide"/><Relationship Id="rId84" Target="slides/slide62.xml" Type="http://schemas.openxmlformats.org/officeDocument/2006/relationships/slide"/><Relationship Id="rId85" Target="slides/slide63.xml" Type="http://schemas.openxmlformats.org/officeDocument/2006/relationships/slide"/><Relationship Id="rId86" Target="slides/slide64.xml" Type="http://schemas.openxmlformats.org/officeDocument/2006/relationships/slide"/><Relationship Id="rId87" Target="slides/slide65.xml" Type="http://schemas.openxmlformats.org/officeDocument/2006/relationships/slide"/><Relationship Id="rId88" Target="slides/slide66.xml" Type="http://schemas.openxmlformats.org/officeDocument/2006/relationships/slide"/><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Yukarıda da açıklandığı gibi bir bilgisayar, en temel ve basit bir işlevini yerine getirmesi için, işletim</a:t>
            </a:r>
          </a:p>
          <a:p>
            <a:pPr lvl="0"/>
            <a:r>
              <a:rPr lang="en-US"/>
              <a:t>sistemine mutlaka ihtiyaç duyar. İşletim sistemi olmadan bir bilgisayarın açılabilmesi (başlayabilmesi) dahi</a:t>
            </a:r>
          </a:p>
          <a:p>
            <a:pPr lvl="0"/>
            <a:r>
              <a:rPr lang="en-US"/>
              <a:t>mümkün değildir. İşletim sistemi bir binanın temeli gibidir. Temel olmadan binanın üzerine oda veya kat</a:t>
            </a:r>
          </a:p>
          <a:p>
            <a:pPr lvl="0"/>
            <a:r>
              <a:rPr lang="en-US"/>
              <a:t>inşası mümkün olmadığına göre, işletim sistemi olmadan dosya ve programlar bilgisayara yüklenemez ve</a:t>
            </a:r>
          </a:p>
          <a:p>
            <a:pPr lvl="0"/>
            <a:r>
              <a:rPr lang="en-US"/>
              <a:t>çalıştırılamaz.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özel işletim sistemi tasarlanabilir.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Açık Kaynak İşletim Sistemleri: LINUX, PARDUS, DEBİAN, UBUNTU, OPENSUSE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jpeg" Type="http://schemas.openxmlformats.org/officeDocument/2006/relationships/image"/><Relationship Id="rId4"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3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4.jpe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8.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0.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3.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4.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6.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7.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63440" y="-547700"/>
            <a:ext cx="19182287" cy="6518563"/>
          </a:xfrm>
          <a:prstGeom prst="rect">
            <a:avLst/>
          </a:prstGeom>
          <a:solidFill>
            <a:srgbClr val="737373">
              <a:alpha val="73725"/>
            </a:srgbClr>
          </a:solidFill>
        </p:spPr>
      </p:sp>
      <p:pic>
        <p:nvPicPr>
          <p:cNvPr name="Picture 3" id="3"/>
          <p:cNvPicPr>
            <a:picLocks noChangeAspect="true"/>
          </p:cNvPicPr>
          <p:nvPr/>
        </p:nvPicPr>
        <p:blipFill>
          <a:blip r:embed="rId2"/>
          <a:srcRect l="0" t="0" r="0" b="0"/>
          <a:stretch>
            <a:fillRect/>
          </a:stretch>
        </p:blipFill>
        <p:spPr>
          <a:xfrm flipH="false" flipV="false" rot="0">
            <a:off x="15532512" y="7247896"/>
            <a:ext cx="2467145" cy="2402784"/>
          </a:xfrm>
          <a:prstGeom prst="rect">
            <a:avLst/>
          </a:prstGeom>
        </p:spPr>
      </p:pic>
      <p:sp>
        <p:nvSpPr>
          <p:cNvPr name="TextBox 4" id="4"/>
          <p:cNvSpPr txBox="true"/>
          <p:nvPr/>
        </p:nvSpPr>
        <p:spPr>
          <a:xfrm rot="0">
            <a:off x="634254" y="2273300"/>
            <a:ext cx="15338247" cy="2870200"/>
          </a:xfrm>
          <a:prstGeom prst="rect">
            <a:avLst/>
          </a:prstGeom>
        </p:spPr>
        <p:txBody>
          <a:bodyPr anchor="t" rtlCol="false" tIns="0" lIns="0" bIns="0" rIns="0">
            <a:spAutoFit/>
          </a:bodyPr>
          <a:lstStyle/>
          <a:p>
            <a:pPr>
              <a:lnSpc>
                <a:spcPts val="11299"/>
              </a:lnSpc>
            </a:pPr>
            <a:r>
              <a:rPr lang="en-US" sz="9999">
                <a:solidFill>
                  <a:srgbClr val="FFFFFF"/>
                </a:solidFill>
                <a:latin typeface="Roboto Slab Regular Italics"/>
              </a:rPr>
              <a:t>YAZILIM KURULUM VE YÖNETİMİ</a:t>
            </a:r>
            <a:r>
              <a:rPr lang="en-US" sz="9999">
                <a:solidFill>
                  <a:srgbClr val="FFFFFF"/>
                </a:solidFill>
                <a:latin typeface="Roboto Slab Regular Italics"/>
              </a:rPr>
              <a:t>- BIL210</a:t>
            </a:r>
          </a:p>
        </p:txBody>
      </p:sp>
      <p:sp>
        <p:nvSpPr>
          <p:cNvPr name="TextBox 5" id="5"/>
          <p:cNvSpPr txBox="true"/>
          <p:nvPr/>
        </p:nvSpPr>
        <p:spPr>
          <a:xfrm rot="0">
            <a:off x="1028700" y="8363563"/>
            <a:ext cx="5003486" cy="527685"/>
          </a:xfrm>
          <a:prstGeom prst="rect">
            <a:avLst/>
          </a:prstGeom>
        </p:spPr>
        <p:txBody>
          <a:bodyPr anchor="t" rtlCol="false" tIns="0" lIns="0" bIns="0" rIns="0">
            <a:spAutoFit/>
          </a:bodyPr>
          <a:lstStyle/>
          <a:p>
            <a:pPr>
              <a:lnSpc>
                <a:spcPts val="4350"/>
              </a:lnSpc>
            </a:pPr>
            <a:r>
              <a:rPr lang="en-US" spc="28" sz="2900">
                <a:solidFill>
                  <a:srgbClr val="050707"/>
                </a:solidFill>
                <a:latin typeface="Roboto Slab Regular"/>
              </a:rPr>
              <a:t>Öğr. Gör. Buse Yaren TEKİN</a:t>
            </a:r>
          </a:p>
        </p:txBody>
      </p:sp>
      <p:sp>
        <p:nvSpPr>
          <p:cNvPr name="TextBox 6" id="6"/>
          <p:cNvSpPr txBox="true"/>
          <p:nvPr/>
        </p:nvSpPr>
        <p:spPr>
          <a:xfrm rot="0">
            <a:off x="15462959" y="401376"/>
            <a:ext cx="2606252" cy="487680"/>
          </a:xfrm>
          <a:prstGeom prst="rect">
            <a:avLst/>
          </a:prstGeom>
        </p:spPr>
        <p:txBody>
          <a:bodyPr anchor="t" rtlCol="false" tIns="0" lIns="0" bIns="0" rIns="0">
            <a:spAutoFit/>
          </a:bodyPr>
          <a:lstStyle/>
          <a:p>
            <a:pPr>
              <a:lnSpc>
                <a:spcPts val="4050"/>
              </a:lnSpc>
            </a:pPr>
            <a:r>
              <a:rPr lang="en-US" spc="27" sz="2700">
                <a:solidFill>
                  <a:srgbClr val="FFFFFF"/>
                </a:solidFill>
                <a:latin typeface="Roboto Slab Regular"/>
              </a:rPr>
              <a:t>23 Mart 2022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9483" r="14198" b="9782"/>
          <a:stretch>
            <a:fillRect/>
          </a:stretch>
        </p:blipFill>
        <p:spPr>
          <a:xfrm flipH="false" flipV="false" rot="0">
            <a:off x="11211504" y="4068994"/>
            <a:ext cx="6047796" cy="4556898"/>
          </a:xfrm>
          <a:prstGeom prst="rect">
            <a:avLst/>
          </a:prstGeom>
        </p:spPr>
      </p:pic>
      <p:sp>
        <p:nvSpPr>
          <p:cNvPr name="TextBox 5" id="5"/>
          <p:cNvSpPr txBox="true"/>
          <p:nvPr/>
        </p:nvSpPr>
        <p:spPr>
          <a:xfrm rot="0">
            <a:off x="1028700" y="1038225"/>
            <a:ext cx="12288284" cy="224790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ÜÇÜNCÜ NESİL (1965-1980) ENTEGRE DEVRELER VE ÇOKLU PROGRAMLAMA (Multi Programming) </a:t>
            </a:r>
          </a:p>
        </p:txBody>
      </p:sp>
      <p:sp>
        <p:nvSpPr>
          <p:cNvPr name="TextBox 6" id="6"/>
          <p:cNvSpPr txBox="true"/>
          <p:nvPr/>
        </p:nvSpPr>
        <p:spPr>
          <a:xfrm rot="0">
            <a:off x="1028700" y="4714858"/>
            <a:ext cx="9658309" cy="31794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1961'de ilk küçük bilgisayarlar olan DEC PDP-1 ' ler çıkmıştır. 4K belleğe sahiptir. Makine başına 120.000$ a satılmıştır. (7094 'ün %5 fiyatına) Bell laboratuvarlarında çalışan </a:t>
            </a:r>
            <a:r>
              <a:rPr lang="en-US" spc="27" sz="2800">
                <a:solidFill>
                  <a:srgbClr val="050707"/>
                </a:solidFill>
                <a:latin typeface="Roboto Slab Regular Bold"/>
              </a:rPr>
              <a:t>Ken Thompson</a:t>
            </a:r>
            <a:r>
              <a:rPr lang="en-US" spc="27" sz="2800">
                <a:solidFill>
                  <a:srgbClr val="050707"/>
                </a:solidFill>
                <a:latin typeface="Roboto Slab Regular"/>
              </a:rPr>
              <a:t> bir PDP-7 küçük bilgisayar üzerinde çalışmış ve </a:t>
            </a:r>
            <a:r>
              <a:rPr lang="en-US" spc="27" sz="2800">
                <a:solidFill>
                  <a:srgbClr val="050707"/>
                </a:solidFill>
                <a:latin typeface="Roboto Slab Regular Bold"/>
              </a:rPr>
              <a:t>UNIX </a:t>
            </a:r>
            <a:r>
              <a:rPr lang="en-US" spc="27" sz="2800">
                <a:solidFill>
                  <a:srgbClr val="050707"/>
                </a:solidFill>
                <a:latin typeface="Roboto Slab Regular"/>
              </a:rPr>
              <a:t>işletim sistemini geliştirmiştir.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8276" t="0" r="8276" b="0"/>
          <a:stretch>
            <a:fillRect/>
          </a:stretch>
        </p:blipFill>
        <p:spPr>
          <a:xfrm flipH="false" flipV="false" rot="0">
            <a:off x="11211504" y="4068994"/>
            <a:ext cx="6047796" cy="4556898"/>
          </a:xfrm>
          <a:prstGeom prst="rect">
            <a:avLst/>
          </a:prstGeom>
        </p:spPr>
      </p:pic>
      <p:sp>
        <p:nvSpPr>
          <p:cNvPr name="TextBox 5" id="5"/>
          <p:cNvSpPr txBox="true"/>
          <p:nvPr/>
        </p:nvSpPr>
        <p:spPr>
          <a:xfrm rot="0">
            <a:off x="1028700" y="1038225"/>
            <a:ext cx="12288284" cy="224790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ÜÇÜNCÜ NESİL (1965-1980) ENTEGRE DEVRELER VE ÇOKLU PROGRAMLAMA (Multi Programming) </a:t>
            </a:r>
          </a:p>
        </p:txBody>
      </p:sp>
      <p:sp>
        <p:nvSpPr>
          <p:cNvPr name="TextBox 6" id="6"/>
          <p:cNvSpPr txBox="true"/>
          <p:nvPr/>
        </p:nvSpPr>
        <p:spPr>
          <a:xfrm rot="0">
            <a:off x="1028700" y="4625933"/>
            <a:ext cx="9658309" cy="42462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UNIX'in kaynak kodu açık olduğu için farklı organizasyonlar kendi versiyonlarını geliştirdiler. AT&amp;T nin System V ve Berkeley üniversitesinin BSD si bunların başındadır. Geliştirilen programların tüm UNIX versiyonlarında çalışması için, IEEE POSIX adlandırılan standartları geliştirmiştir. POSIX işletim sisteminin sunması gerekli olan minumum servisleri ve prosedürleri tanımlar.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16295" t="0" r="19011" b="6931"/>
          <a:stretch>
            <a:fillRect/>
          </a:stretch>
        </p:blipFill>
        <p:spPr>
          <a:xfrm flipH="false" flipV="false" rot="0">
            <a:off x="11249769" y="3915973"/>
            <a:ext cx="6009531" cy="4322646"/>
          </a:xfrm>
          <a:prstGeom prst="rect">
            <a:avLst/>
          </a:prstGeom>
        </p:spPr>
      </p:pic>
      <p:sp>
        <p:nvSpPr>
          <p:cNvPr name="TextBox 5" id="5"/>
          <p:cNvSpPr txBox="true"/>
          <p:nvPr/>
        </p:nvSpPr>
        <p:spPr>
          <a:xfrm rot="0">
            <a:off x="1028700" y="1038225"/>
            <a:ext cx="12288284" cy="224790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ÜÇÜNCÜ NESİL (1965-1980) ENTEGRE DEVRELER VE ÇOKLU PROGRAMLAMA (Multi Programming) </a:t>
            </a:r>
          </a:p>
        </p:txBody>
      </p:sp>
      <p:sp>
        <p:nvSpPr>
          <p:cNvPr name="TextBox 6" id="6"/>
          <p:cNvSpPr txBox="true"/>
          <p:nvPr/>
        </p:nvSpPr>
        <p:spPr>
          <a:xfrm rot="0">
            <a:off x="1028700" y="5244811"/>
            <a:ext cx="9658309" cy="15792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1987 yılında Tanenbaum, MINIX adında küçük bir UNIX türevini geliştirmiştir. Eğitim amaçlı olan bu versiyonu kullanan bir finli öğrenci Linus Torvalds Linux 'u yazdı.</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249769" y="3915973"/>
            <a:ext cx="6490217" cy="4056386"/>
          </a:xfrm>
          <a:prstGeom prst="rect">
            <a:avLst/>
          </a:prstGeom>
        </p:spPr>
      </p:pic>
      <p:sp>
        <p:nvSpPr>
          <p:cNvPr name="TextBox 5" id="5"/>
          <p:cNvSpPr txBox="true"/>
          <p:nvPr/>
        </p:nvSpPr>
        <p:spPr>
          <a:xfrm rot="0">
            <a:off x="1028700" y="1038225"/>
            <a:ext cx="10221069"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DÖRDÜNCÜ NESİL (1980-1990) KİŞİSEL BİLGİSAYARLAR</a:t>
            </a:r>
          </a:p>
        </p:txBody>
      </p:sp>
      <p:sp>
        <p:nvSpPr>
          <p:cNvPr name="TextBox 6" id="6"/>
          <p:cNvSpPr txBox="true"/>
          <p:nvPr/>
        </p:nvSpPr>
        <p:spPr>
          <a:xfrm rot="0">
            <a:off x="1028700" y="3830248"/>
            <a:ext cx="9658309" cy="47796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LSI(Large Scale Integration) büyük ölçekli entegre devrelerin geliştirilmesi ile (1 cm slikon üzerinde yüzlerce transistör vardır) kişisel bilgisayarlar üretilmiştir. PDP-11 sınıfı sistemlerden farklı değildirler fakat fiyatları daha ekonomiktir. 1974 de Intel 8080 8 bitlik bir CPU geliştirmiştir. Bu CPU için bir işletim sistemi aranmaktaydı. Gary Kildall CP/M (Control Program for Microcomputers) isimli bir işletim sistemi geliştirmiştir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sp>
        <p:nvSpPr>
          <p:cNvPr name="TextBox 4" id="4"/>
          <p:cNvSpPr txBox="true"/>
          <p:nvPr/>
        </p:nvSpPr>
        <p:spPr>
          <a:xfrm rot="0">
            <a:off x="1028700" y="1038225"/>
            <a:ext cx="10221069"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DÖRDÜNCÜ NESİL (1980-1990) KİŞİSEL BİLGİSAYARLAR</a:t>
            </a:r>
          </a:p>
        </p:txBody>
      </p:sp>
      <p:sp>
        <p:nvSpPr>
          <p:cNvPr name="TextBox 5" id="5"/>
          <p:cNvSpPr txBox="true"/>
          <p:nvPr/>
        </p:nvSpPr>
        <p:spPr>
          <a:xfrm rot="0">
            <a:off x="1028700" y="4501388"/>
            <a:ext cx="9658309" cy="37128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1980 lerde IBM, IBM PC isimli bir bilgisaayr geliştirmiştir. IBM yeni sistemi için Bill Gates den BASIC yorumlayıcısının lisansı için anlaşırken işletim sistemi konusunu da görüştüler. Bill Gates en büyük işletim sistemi üreticisi olan Digital Research firmasını önerdi(CP/M). Firma IBM 'in isteklerini kabul etmedi. IBM Bill Gates'e tekrar teklif verdi.</a:t>
            </a:r>
          </a:p>
        </p:txBody>
      </p:sp>
      <p:pic>
        <p:nvPicPr>
          <p:cNvPr name="Picture 6" id="6"/>
          <p:cNvPicPr>
            <a:picLocks noChangeAspect="true"/>
          </p:cNvPicPr>
          <p:nvPr/>
        </p:nvPicPr>
        <p:blipFill>
          <a:blip r:embed="rId3"/>
          <a:srcRect l="0" t="8965" r="0" b="3503"/>
          <a:stretch>
            <a:fillRect/>
          </a:stretch>
        </p:blipFill>
        <p:spPr>
          <a:xfrm flipH="false" flipV="false" rot="0">
            <a:off x="11249769" y="3782844"/>
            <a:ext cx="6750188" cy="4431388"/>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597217" y="3606345"/>
            <a:ext cx="4661243" cy="6230528"/>
          </a:xfrm>
          <a:prstGeom prst="rect">
            <a:avLst/>
          </a:prstGeom>
        </p:spPr>
      </p:pic>
      <p:sp>
        <p:nvSpPr>
          <p:cNvPr name="TextBox 5" id="5"/>
          <p:cNvSpPr txBox="true"/>
          <p:nvPr/>
        </p:nvSpPr>
        <p:spPr>
          <a:xfrm rot="0">
            <a:off x="1028700" y="1038225"/>
            <a:ext cx="10221069"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DÖRDÜNCÜ NESİL (1980-1990) KİŞİSEL BİLGİSAYARLAR</a:t>
            </a:r>
          </a:p>
        </p:txBody>
      </p:sp>
      <p:sp>
        <p:nvSpPr>
          <p:cNvPr name="TextBox 6" id="6"/>
          <p:cNvSpPr txBox="true"/>
          <p:nvPr/>
        </p:nvSpPr>
        <p:spPr>
          <a:xfrm rot="0">
            <a:off x="1028700" y="3967988"/>
            <a:ext cx="9658309" cy="42462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Bill Gates, Seattle da yer alan bir bilgisayar üreticisinin, Seattle Computer Products firmasının DOS(Disk Operating System) isimli işletim sistemini satın alır(50 000$). Gates IBM 'e DOS/BASIC paketini önerir ve IBM kabul eder. Gates DOS 'u yazan Tim Peterson'ı çalışan olarak firmasını alır ve çeşitli değişiklikler yaptırır. Yeni sisteme MS-DOS (MicroSoft Disk Operating System) adı verilir.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2745239" y="6846469"/>
            <a:ext cx="2025708" cy="2025708"/>
          </a:xfrm>
          <a:prstGeom prst="rect">
            <a:avLst/>
          </a:prstGeom>
        </p:spPr>
      </p:pic>
      <p:pic>
        <p:nvPicPr>
          <p:cNvPr name="Picture 5" id="5"/>
          <p:cNvPicPr>
            <a:picLocks noChangeAspect="true"/>
          </p:cNvPicPr>
          <p:nvPr/>
        </p:nvPicPr>
        <p:blipFill>
          <a:blip r:embed="rId4"/>
          <a:srcRect l="0" t="12507" r="0" b="16921"/>
          <a:stretch>
            <a:fillRect/>
          </a:stretch>
        </p:blipFill>
        <p:spPr>
          <a:xfrm flipH="false" flipV="false" rot="0">
            <a:off x="11610304" y="4371131"/>
            <a:ext cx="5648996" cy="2232473"/>
          </a:xfrm>
          <a:prstGeom prst="rect">
            <a:avLst/>
          </a:prstGeom>
        </p:spPr>
      </p:pic>
      <p:sp>
        <p:nvSpPr>
          <p:cNvPr name="TextBox 6" id="6"/>
          <p:cNvSpPr txBox="true"/>
          <p:nvPr/>
        </p:nvSpPr>
        <p:spPr>
          <a:xfrm rot="0">
            <a:off x="1028700" y="1038225"/>
            <a:ext cx="10221069"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DÖRDÜNCÜ NESİL (1980-1990) KİŞİSEL BİLGİSAYARLAR</a:t>
            </a:r>
          </a:p>
        </p:txBody>
      </p:sp>
      <p:sp>
        <p:nvSpPr>
          <p:cNvPr name="TextBox 7" id="7"/>
          <p:cNvSpPr txBox="true"/>
          <p:nvPr/>
        </p:nvSpPr>
        <p:spPr>
          <a:xfrm rot="0">
            <a:off x="1028700" y="4501388"/>
            <a:ext cx="9658309" cy="37128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IBM PC ile MS-DOS yayın olarak kullanılmaya başlanmıştır. O zaman ki sistemler klavye temelliydi. Kullanıcı klavyeden bir komut çalıştırıyor ve sonucu alıyordu. Standford Araştırma Enstitüsünde çalışma yapan Doug Engelbart GUI(Graphical User Interface) i geliştirmiştir. Xerox Parc daki araştırmacılar bu sistemi kendi sistemlerinde kullanmışlardır.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814480" y="4459273"/>
            <a:ext cx="3132392" cy="4114800"/>
          </a:xfrm>
          <a:prstGeom prst="rect">
            <a:avLst/>
          </a:prstGeom>
        </p:spPr>
      </p:pic>
      <p:sp>
        <p:nvSpPr>
          <p:cNvPr name="TextBox 5" id="5"/>
          <p:cNvSpPr txBox="true"/>
          <p:nvPr/>
        </p:nvSpPr>
        <p:spPr>
          <a:xfrm rot="0">
            <a:off x="1028700" y="1038225"/>
            <a:ext cx="10221069"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DÖRDÜNCÜ NESİL (1980-1990) KİŞİSEL BİLGİSAYARLAR</a:t>
            </a:r>
          </a:p>
        </p:txBody>
      </p:sp>
      <p:sp>
        <p:nvSpPr>
          <p:cNvPr name="TextBox 6" id="6"/>
          <p:cNvSpPr txBox="true"/>
          <p:nvPr/>
        </p:nvSpPr>
        <p:spPr>
          <a:xfrm rot="0">
            <a:off x="1028700" y="5034788"/>
            <a:ext cx="9658309" cy="31794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Apple firmasının kurucularından Steve Jobs, Xerox ziyeretinde bu sistemi görmüş ve Apple bilgisayarını GUI ile geliştirmeye karar vermiştir. Geliştirilen ilk sistemin adı Lisa dır. Çok pahalı oduğu ve kullanışsız olduğu için başarısız oluştur. Apple ikinci sistemi olan Macintosh ile büyük başarı kazanmıştır.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764866" y="4204407"/>
            <a:ext cx="5494434" cy="4120826"/>
          </a:xfrm>
          <a:prstGeom prst="rect">
            <a:avLst/>
          </a:prstGeom>
        </p:spPr>
      </p:pic>
      <p:sp>
        <p:nvSpPr>
          <p:cNvPr name="TextBox 5" id="5"/>
          <p:cNvSpPr txBox="true"/>
          <p:nvPr/>
        </p:nvSpPr>
        <p:spPr>
          <a:xfrm rot="0">
            <a:off x="1028700" y="1038225"/>
            <a:ext cx="10221069"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DÖRDÜNCÜ NESİL (1980-1990) KİŞİSEL BİLGİSAYARLAR</a:t>
            </a:r>
          </a:p>
        </p:txBody>
      </p:sp>
      <p:sp>
        <p:nvSpPr>
          <p:cNvPr name="TextBox 6" id="6"/>
          <p:cNvSpPr txBox="true"/>
          <p:nvPr/>
        </p:nvSpPr>
        <p:spPr>
          <a:xfrm rot="0">
            <a:off x="1169390" y="5057775"/>
            <a:ext cx="9939689" cy="26460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Microsoft MS-DOS'un yeni versiyonunu geliştirirken Macintosh'dan çok etkilenmiş ve MS-DOS'un üzerinde çalışan bir pencere sistemi geliştirmiştir. 1985'den 1995'e kadar Windows MS-DOS üzerinde çalışan bir grafik uygulamaydı. </a:t>
            </a:r>
          </a:p>
        </p:txBody>
      </p:sp>
      <p:sp>
        <p:nvSpPr>
          <p:cNvPr name="TextBox 7" id="7"/>
          <p:cNvSpPr txBox="true"/>
          <p:nvPr/>
        </p:nvSpPr>
        <p:spPr>
          <a:xfrm rot="0">
            <a:off x="13114815" y="8573093"/>
            <a:ext cx="2794535" cy="5124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Windows 95 OS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577599" y="3828656"/>
            <a:ext cx="5868967" cy="4421288"/>
          </a:xfrm>
          <a:prstGeom prst="rect">
            <a:avLst/>
          </a:prstGeom>
        </p:spPr>
      </p:pic>
      <p:sp>
        <p:nvSpPr>
          <p:cNvPr name="TextBox 5" id="5"/>
          <p:cNvSpPr txBox="true"/>
          <p:nvPr/>
        </p:nvSpPr>
        <p:spPr>
          <a:xfrm rot="0">
            <a:off x="1028700" y="1038225"/>
            <a:ext cx="10221069"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DÖRDÜNCÜ NESİL (1980-1990) KİŞİSEL BİLGİSAYARLAR</a:t>
            </a:r>
          </a:p>
        </p:txBody>
      </p:sp>
      <p:sp>
        <p:nvSpPr>
          <p:cNvPr name="TextBox 6" id="6"/>
          <p:cNvSpPr txBox="true"/>
          <p:nvPr/>
        </p:nvSpPr>
        <p:spPr>
          <a:xfrm rot="0">
            <a:off x="1028700" y="5057775"/>
            <a:ext cx="9939689" cy="26460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A</a:t>
            </a:r>
            <a:r>
              <a:rPr lang="en-US" spc="12" sz="2800">
                <a:solidFill>
                  <a:srgbClr val="050707"/>
                </a:solidFill>
                <a:latin typeface="Arimo"/>
              </a:rPr>
              <a:t>rka planda MS-DOS görevleri yerine getiriyordu. 1995 de Microsoft Windows 95 ile bir çok işletim sistemi özelliklerini bünyesinde barındıran yeni bir işletim sistemi geliştirmiştir. 1998 de de Windows 98'i çıkarmıştır.</a:t>
            </a:r>
          </a:p>
        </p:txBody>
      </p:sp>
      <p:sp>
        <p:nvSpPr>
          <p:cNvPr name="TextBox 7" id="7"/>
          <p:cNvSpPr txBox="true"/>
          <p:nvPr/>
        </p:nvSpPr>
        <p:spPr>
          <a:xfrm rot="0">
            <a:off x="13114815" y="8573093"/>
            <a:ext cx="2794535" cy="5124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Windows 98 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28700"/>
            <a:ext cx="6400800" cy="7200900"/>
          </a:xfrm>
          <a:prstGeom prst="rect">
            <a:avLst/>
          </a:prstGeom>
          <a:solidFill>
            <a:srgbClr val="737373"/>
          </a:solidFill>
        </p:spPr>
      </p:sp>
      <p:pic>
        <p:nvPicPr>
          <p:cNvPr name="Picture 3" id="3"/>
          <p:cNvPicPr>
            <a:picLocks noChangeAspect="true"/>
          </p:cNvPicPr>
          <p:nvPr/>
        </p:nvPicPr>
        <p:blipFill>
          <a:blip r:embed="rId3"/>
          <a:srcRect l="3730" t="0" r="25833" b="0"/>
          <a:stretch>
            <a:fillRect/>
          </a:stretch>
        </p:blipFill>
        <p:spPr>
          <a:xfrm flipH="false" flipV="false" rot="0">
            <a:off x="1613056" y="1771981"/>
            <a:ext cx="7030732" cy="7486319"/>
          </a:xfrm>
          <a:prstGeom prst="rect">
            <a:avLst/>
          </a:prstGeom>
        </p:spPr>
      </p:pic>
      <p:sp>
        <p:nvSpPr>
          <p:cNvPr name="TextBox 4" id="4"/>
          <p:cNvSpPr txBox="true"/>
          <p:nvPr/>
        </p:nvSpPr>
        <p:spPr>
          <a:xfrm rot="0">
            <a:off x="9871822" y="2623423"/>
            <a:ext cx="7387478" cy="1162050"/>
          </a:xfrm>
          <a:prstGeom prst="rect">
            <a:avLst/>
          </a:prstGeom>
        </p:spPr>
        <p:txBody>
          <a:bodyPr anchor="t" rtlCol="false" tIns="0" lIns="0" bIns="0" rIns="0">
            <a:spAutoFit/>
          </a:bodyPr>
          <a:lstStyle/>
          <a:p>
            <a:pPr>
              <a:lnSpc>
                <a:spcPts val="9120"/>
              </a:lnSpc>
            </a:pPr>
            <a:r>
              <a:rPr lang="en-US" sz="7600">
                <a:solidFill>
                  <a:srgbClr val="050707"/>
                </a:solidFill>
                <a:latin typeface="Roboto Slab Regular Italics"/>
              </a:rPr>
              <a:t>İçerikler</a:t>
            </a:r>
          </a:p>
        </p:txBody>
      </p:sp>
      <p:sp>
        <p:nvSpPr>
          <p:cNvPr name="TextBox 5" id="5"/>
          <p:cNvSpPr txBox="true"/>
          <p:nvPr/>
        </p:nvSpPr>
        <p:spPr>
          <a:xfrm rot="0">
            <a:off x="9732177" y="3810498"/>
            <a:ext cx="8094083" cy="2074545"/>
          </a:xfrm>
          <a:prstGeom prst="rect">
            <a:avLst/>
          </a:prstGeom>
        </p:spPr>
        <p:txBody>
          <a:bodyPr anchor="t" rtlCol="false" tIns="0" lIns="0" bIns="0" rIns="0">
            <a:spAutoFit/>
          </a:bodyPr>
          <a:lstStyle/>
          <a:p>
            <a:pPr>
              <a:lnSpc>
                <a:spcPts val="4199"/>
              </a:lnSpc>
            </a:pPr>
            <a:r>
              <a:rPr lang="en-US" spc="27" sz="2799">
                <a:solidFill>
                  <a:srgbClr val="050707"/>
                </a:solidFill>
                <a:latin typeface="Roboto Slab Regular"/>
              </a:rPr>
              <a:t>İşletim Sistemlerinin Tarihçesi ve Genel Yapısı</a:t>
            </a:r>
          </a:p>
          <a:p>
            <a:pPr>
              <a:lnSpc>
                <a:spcPts val="4199"/>
              </a:lnSpc>
            </a:pPr>
            <a:r>
              <a:rPr lang="en-US" spc="27" sz="2799">
                <a:solidFill>
                  <a:srgbClr val="050707"/>
                </a:solidFill>
                <a:latin typeface="Roboto Slab Regular"/>
              </a:rPr>
              <a:t>İşletim Sistemi Türleri</a:t>
            </a:r>
          </a:p>
          <a:p>
            <a:pPr>
              <a:lnSpc>
                <a:spcPts val="4199"/>
              </a:lnSpc>
            </a:pPr>
            <a:r>
              <a:rPr lang="en-US" spc="27" sz="2799">
                <a:solidFill>
                  <a:srgbClr val="050707"/>
                </a:solidFill>
                <a:latin typeface="Roboto Slab Regular"/>
              </a:rPr>
              <a:t>Temel İşletim Sistemi Yapıları</a:t>
            </a:r>
          </a:p>
          <a:p>
            <a:pPr>
              <a:lnSpc>
                <a:spcPts val="4200"/>
              </a:lnSpc>
            </a:pPr>
            <a:r>
              <a:rPr lang="en-US" spc="27" sz="2800">
                <a:solidFill>
                  <a:srgbClr val="050707"/>
                </a:solidFill>
                <a:latin typeface="Roboto Slab Regular"/>
              </a:rPr>
              <a:t>Linux İşletim Sistemi </a:t>
            </a:r>
          </a:p>
        </p:txBody>
      </p:sp>
      <p:pic>
        <p:nvPicPr>
          <p:cNvPr name="Picture 6" id="6"/>
          <p:cNvPicPr>
            <a:picLocks noChangeAspect="true"/>
          </p:cNvPicPr>
          <p:nvPr/>
        </p:nvPicPr>
        <p:blipFill>
          <a:blip r:embed="rId4">
            <a:alphaModFix amt="21999"/>
          </a:blip>
          <a:srcRect l="0" t="0" r="0" b="0"/>
          <a:stretch>
            <a:fillRect/>
          </a:stretch>
        </p:blipFill>
        <p:spPr>
          <a:xfrm flipH="false" flipV="false" rot="0">
            <a:off x="16692340" y="8872178"/>
            <a:ext cx="1133921" cy="1104340"/>
          </a:xfrm>
          <a:prstGeom prst="rect">
            <a:avLst/>
          </a:prstGeom>
        </p:spPr>
      </p:pic>
      <p:sp>
        <p:nvSpPr>
          <p:cNvPr name="TextBox 7" id="7"/>
          <p:cNvSpPr txBox="true"/>
          <p:nvPr/>
        </p:nvSpPr>
        <p:spPr>
          <a:xfrm rot="0">
            <a:off x="9732177" y="6490170"/>
            <a:ext cx="8470718" cy="1676400"/>
          </a:xfrm>
          <a:prstGeom prst="rect">
            <a:avLst/>
          </a:prstGeom>
        </p:spPr>
        <p:txBody>
          <a:bodyPr anchor="t" rtlCol="false" tIns="0" lIns="0" bIns="0" rIns="0">
            <a:spAutoFit/>
          </a:bodyPr>
          <a:lstStyle/>
          <a:p>
            <a:pPr>
              <a:lnSpc>
                <a:spcPts val="3359"/>
              </a:lnSpc>
              <a:spcBef>
                <a:spcPct val="0"/>
              </a:spcBef>
            </a:pPr>
            <a:r>
              <a:rPr lang="en-US" spc="27" sz="2799">
                <a:solidFill>
                  <a:srgbClr val="050707"/>
                </a:solidFill>
                <a:latin typeface="Roboto Slab Regular Bold Italics"/>
              </a:rPr>
              <a:t>ARAŞTIRMA</a:t>
            </a:r>
          </a:p>
          <a:p>
            <a:pPr>
              <a:lnSpc>
                <a:spcPts val="3359"/>
              </a:lnSpc>
              <a:spcBef>
                <a:spcPct val="0"/>
              </a:spcBef>
            </a:pPr>
            <a:r>
              <a:rPr lang="en-US" spc="27" sz="2799">
                <a:solidFill>
                  <a:srgbClr val="050707"/>
                </a:solidFill>
                <a:latin typeface="Roboto Slab Regular Italics"/>
              </a:rPr>
              <a:t>Linux işletim sistemi hakkında bilgi toplayınız ve penguen logosunun nereden geldiğini araştırınız.</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885244" y="4041098"/>
            <a:ext cx="5941016" cy="4455762"/>
          </a:xfrm>
          <a:prstGeom prst="rect">
            <a:avLst/>
          </a:prstGeom>
        </p:spPr>
      </p:pic>
      <p:sp>
        <p:nvSpPr>
          <p:cNvPr name="TextBox 5" id="5"/>
          <p:cNvSpPr txBox="true"/>
          <p:nvPr/>
        </p:nvSpPr>
        <p:spPr>
          <a:xfrm rot="0">
            <a:off x="1028700" y="1038225"/>
            <a:ext cx="10221069"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DÖRDÜNCÜ NESİL (1980-1990) KİŞİSEL BİLGİSAYARLAR</a:t>
            </a:r>
          </a:p>
        </p:txBody>
      </p:sp>
      <p:sp>
        <p:nvSpPr>
          <p:cNvPr name="TextBox 6" id="6"/>
          <p:cNvSpPr txBox="true"/>
          <p:nvPr/>
        </p:nvSpPr>
        <p:spPr>
          <a:xfrm rot="0">
            <a:off x="1028700" y="3964898"/>
            <a:ext cx="9939689" cy="469392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Başka bir Microsoft işletim sistemi olan Windows NT (New Technology) Windows 95 ile uyumlu bir işletim sistemidir. Baştan tekrar yazılmış ve 32 bitlik olarak tasarlanmıştır. Windows NT nin baş tasarımcısı David Cutler dir, VAX VMS işletim sisteminin tasarımcılarından da biridir. Window NT ilgiyi sadece Windows 4.0 ile yakalayabilmiştir. Windows NT 5.0 da Windows 2000 ismini almıştır. </a:t>
            </a:r>
          </a:p>
          <a:p>
            <a:pPr algn="just">
              <a:lnSpc>
                <a:spcPts val="4200"/>
              </a:lnSpc>
            </a:pPr>
            <a:r>
              <a:rPr lang="en-US" spc="27" sz="2800">
                <a:solidFill>
                  <a:srgbClr val="050707"/>
                </a:solidFill>
                <a:latin typeface="Roboto Slab Regular"/>
              </a:rPr>
              <a:t>Windows ME, Windows XP, Windows Vista, ...???</a:t>
            </a:r>
          </a:p>
        </p:txBody>
      </p:sp>
      <p:sp>
        <p:nvSpPr>
          <p:cNvPr name="TextBox 7" id="7"/>
          <p:cNvSpPr txBox="true"/>
          <p:nvPr/>
        </p:nvSpPr>
        <p:spPr>
          <a:xfrm rot="0">
            <a:off x="13114815" y="8573093"/>
            <a:ext cx="2794535" cy="5124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Windows NT OS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12379" r="0" b="23521"/>
          <a:stretch>
            <a:fillRect/>
          </a:stretch>
        </p:blipFill>
        <p:spPr>
          <a:xfrm flipH="false" flipV="false" rot="0">
            <a:off x="11249769" y="4853240"/>
            <a:ext cx="6912054" cy="2917235"/>
          </a:xfrm>
          <a:prstGeom prst="rect">
            <a:avLst/>
          </a:prstGeom>
        </p:spPr>
      </p:pic>
      <p:sp>
        <p:nvSpPr>
          <p:cNvPr name="TextBox 5" id="5"/>
          <p:cNvSpPr txBox="true"/>
          <p:nvPr/>
        </p:nvSpPr>
        <p:spPr>
          <a:xfrm rot="0">
            <a:off x="1028700" y="1038225"/>
            <a:ext cx="10221069"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DÖRDÜNCÜ NESİL (1980-1990) KİŞİSEL BİLGİSAYARLAR</a:t>
            </a:r>
          </a:p>
        </p:txBody>
      </p:sp>
      <p:sp>
        <p:nvSpPr>
          <p:cNvPr name="TextBox 6" id="6"/>
          <p:cNvSpPr txBox="true"/>
          <p:nvPr/>
        </p:nvSpPr>
        <p:spPr>
          <a:xfrm rot="0">
            <a:off x="1028700" y="3879173"/>
            <a:ext cx="9939689" cy="47796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Diğer büyük yarışmacı UNIX ve çeşitli versiyonlarıdır. UNIX çalışma platformlarında ve ağ sunucuları gibi yüksek performanslı RISC ciplerinin olduğu sistemlerde kullanılmıştır. Pentium temelli sistemlerde Windows a alternatif olarak Linux popülerlik kazanmaktadır. Birçok deneyimli programcı UNIX sistemlerde komut temelli arayüzü GUI 'e tercih etmesine rağmen, tüm UNIX versiyonları MIT de geliştirilen X Windows grafik ortamını desteklemektedir.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1276350" y="2423755"/>
            <a:ext cx="20840700" cy="5439490"/>
            <a:chOff x="0" y="0"/>
            <a:chExt cx="27787600" cy="7252654"/>
          </a:xfrm>
        </p:grpSpPr>
        <p:sp>
          <p:nvSpPr>
            <p:cNvPr name="AutoShape 4" id="4"/>
            <p:cNvSpPr/>
            <p:nvPr/>
          </p:nvSpPr>
          <p:spPr>
            <a:xfrm rot="0">
              <a:off x="0" y="0"/>
              <a:ext cx="27787600" cy="7252654"/>
            </a:xfrm>
            <a:prstGeom prst="rect">
              <a:avLst/>
            </a:prstGeom>
            <a:solidFill>
              <a:srgbClr val="737373">
                <a:alpha val="97647"/>
              </a:srgbClr>
            </a:solidFill>
          </p:spPr>
        </p:sp>
        <p:sp>
          <p:nvSpPr>
            <p:cNvPr name="TextBox 5" id="5"/>
            <p:cNvSpPr txBox="true"/>
            <p:nvPr/>
          </p:nvSpPr>
          <p:spPr>
            <a:xfrm rot="0">
              <a:off x="4579036" y="2104688"/>
              <a:ext cx="18629528" cy="1546225"/>
            </a:xfrm>
            <a:prstGeom prst="rect">
              <a:avLst/>
            </a:prstGeom>
          </p:spPr>
          <p:txBody>
            <a:bodyPr anchor="t" rtlCol="false" tIns="0" lIns="0" bIns="0" rIns="0">
              <a:spAutoFit/>
            </a:bodyPr>
            <a:lstStyle/>
            <a:p>
              <a:pPr algn="ctr">
                <a:lnSpc>
                  <a:spcPts val="9120"/>
                </a:lnSpc>
              </a:pPr>
              <a:r>
                <a:rPr lang="en-US" spc="75" sz="7600">
                  <a:solidFill>
                    <a:srgbClr val="FFFFFF"/>
                  </a:solidFill>
                  <a:latin typeface="Roboto Slab Regular Italics"/>
                </a:rPr>
                <a:t>İşletim Sistemi Türleri</a:t>
              </a:r>
            </a:p>
          </p:txBody>
        </p:sp>
        <p:sp>
          <p:nvSpPr>
            <p:cNvPr name="TextBox 6" id="6"/>
            <p:cNvSpPr txBox="true"/>
            <p:nvPr/>
          </p:nvSpPr>
          <p:spPr>
            <a:xfrm rot="0">
              <a:off x="6469240" y="4449466"/>
              <a:ext cx="14849121" cy="674582"/>
            </a:xfrm>
            <a:prstGeom prst="rect">
              <a:avLst/>
            </a:prstGeom>
          </p:spPr>
          <p:txBody>
            <a:bodyPr anchor="t" rtlCol="false" tIns="0" lIns="0" bIns="0" rIns="0">
              <a:spAutoFit/>
            </a:bodyPr>
            <a:lstStyle/>
            <a:p>
              <a:pPr algn="ctr">
                <a:lnSpc>
                  <a:spcPts val="4270"/>
                </a:lnSpc>
              </a:pPr>
              <a:r>
                <a:rPr lang="en-US" spc="183" sz="3050">
                  <a:solidFill>
                    <a:srgbClr val="FFFFFF"/>
                  </a:solidFill>
                  <a:latin typeface="Raleway"/>
                </a:rPr>
                <a:t>Bölüm 2</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11420" y="4864566"/>
            <a:ext cx="2055340" cy="2891143"/>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385108" y="4829541"/>
            <a:ext cx="2105139" cy="2961193"/>
          </a:xfrm>
          <a:prstGeom prst="rect">
            <a:avLst/>
          </a:prstGeom>
        </p:spPr>
      </p:pic>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İşletim Sistemi Türleri</a:t>
            </a:r>
          </a:p>
        </p:txBody>
      </p:sp>
      <p:sp>
        <p:nvSpPr>
          <p:cNvPr name="TextBox 7" id="7"/>
          <p:cNvSpPr txBox="true"/>
          <p:nvPr/>
        </p:nvSpPr>
        <p:spPr>
          <a:xfrm rot="0">
            <a:off x="1028700" y="4753341"/>
            <a:ext cx="10798740" cy="3636645"/>
          </a:xfrm>
          <a:prstGeom prst="rect">
            <a:avLst/>
          </a:prstGeom>
        </p:spPr>
        <p:txBody>
          <a:bodyPr anchor="t" rtlCol="false" tIns="0" lIns="0" bIns="0" rIns="0">
            <a:spAutoFit/>
          </a:bodyPr>
          <a:lstStyle/>
          <a:p>
            <a:pPr algn="just" marL="604519" indent="-302260" lvl="1">
              <a:lnSpc>
                <a:spcPts val="4199"/>
              </a:lnSpc>
              <a:buFont typeface="Arial"/>
              <a:buChar char="•"/>
            </a:pPr>
            <a:r>
              <a:rPr lang="en-US" spc="27" sz="2799">
                <a:solidFill>
                  <a:srgbClr val="050707"/>
                </a:solidFill>
                <a:latin typeface="Roboto Slab Regular"/>
              </a:rPr>
              <a:t>Mainframe (Ana Çatı) sistemleri </a:t>
            </a:r>
          </a:p>
          <a:p>
            <a:pPr algn="just" marL="604519" indent="-302260" lvl="1">
              <a:lnSpc>
                <a:spcPts val="4199"/>
              </a:lnSpc>
              <a:buFont typeface="Arial"/>
              <a:buChar char="•"/>
            </a:pPr>
            <a:r>
              <a:rPr lang="en-US" spc="27" sz="2799">
                <a:solidFill>
                  <a:srgbClr val="050707"/>
                </a:solidFill>
                <a:latin typeface="Roboto Slab Regular"/>
              </a:rPr>
              <a:t>Sunucu(Server) işletim sistemleri </a:t>
            </a:r>
          </a:p>
          <a:p>
            <a:pPr algn="just" marL="604519" indent="-302260" lvl="1">
              <a:lnSpc>
                <a:spcPts val="4199"/>
              </a:lnSpc>
              <a:buFont typeface="Arial"/>
              <a:buChar char="•"/>
            </a:pPr>
            <a:r>
              <a:rPr lang="en-US" spc="27" sz="2799">
                <a:solidFill>
                  <a:srgbClr val="050707"/>
                </a:solidFill>
                <a:latin typeface="Roboto Slab Regular"/>
              </a:rPr>
              <a:t>Çok işlemcili işletim sistemleri </a:t>
            </a:r>
          </a:p>
          <a:p>
            <a:pPr algn="just" marL="604519" indent="-302260" lvl="1">
              <a:lnSpc>
                <a:spcPts val="4199"/>
              </a:lnSpc>
              <a:buFont typeface="Arial"/>
              <a:buChar char="•"/>
            </a:pPr>
            <a:r>
              <a:rPr lang="en-US" spc="27" sz="2799">
                <a:solidFill>
                  <a:srgbClr val="050707"/>
                </a:solidFill>
                <a:latin typeface="Roboto Slab Regular"/>
              </a:rPr>
              <a:t>Kişisel bilgisayar işletim sistemleri </a:t>
            </a:r>
          </a:p>
          <a:p>
            <a:pPr algn="just" marL="604519" indent="-302260" lvl="1">
              <a:lnSpc>
                <a:spcPts val="4199"/>
              </a:lnSpc>
              <a:buFont typeface="Arial"/>
              <a:buChar char="•"/>
            </a:pPr>
            <a:r>
              <a:rPr lang="en-US" spc="27" sz="2799">
                <a:solidFill>
                  <a:srgbClr val="050707"/>
                </a:solidFill>
                <a:latin typeface="Roboto Slab Regular"/>
              </a:rPr>
              <a:t>Gerçek zamanlı işletim sistemleri</a:t>
            </a:r>
          </a:p>
          <a:p>
            <a:pPr algn="just" marL="604519" indent="-302260" lvl="1">
              <a:lnSpc>
                <a:spcPts val="4199"/>
              </a:lnSpc>
              <a:buFont typeface="Arial"/>
              <a:buChar char="•"/>
            </a:pPr>
            <a:r>
              <a:rPr lang="en-US" spc="27" sz="2799">
                <a:solidFill>
                  <a:srgbClr val="050707"/>
                </a:solidFill>
                <a:latin typeface="Roboto Slab Regular"/>
              </a:rPr>
              <a:t>Gömülü(embedded) işletim sistemleri</a:t>
            </a:r>
          </a:p>
          <a:p>
            <a:pPr algn="just" marL="604519" indent="-302260" lvl="1">
              <a:lnSpc>
                <a:spcPts val="4199"/>
              </a:lnSpc>
              <a:buFont typeface="Arial"/>
              <a:buChar char="•"/>
            </a:pPr>
            <a:r>
              <a:rPr lang="en-US" spc="27" sz="2799">
                <a:solidFill>
                  <a:srgbClr val="050707"/>
                </a:solidFill>
                <a:latin typeface="Roboto Slab Regular"/>
              </a:rPr>
              <a:t>Akıllı-kart(smart card) işletim sistemleri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16528" t="0" r="0" b="15534"/>
          <a:stretch>
            <a:fillRect/>
          </a:stretch>
        </p:blipFill>
        <p:spPr>
          <a:xfrm flipH="false" flipV="false" rot="0">
            <a:off x="11827440" y="4263983"/>
            <a:ext cx="6229444" cy="4176173"/>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Anaçatı(Mainframe) İşletim Sistemleri</a:t>
            </a:r>
          </a:p>
        </p:txBody>
      </p:sp>
      <p:sp>
        <p:nvSpPr>
          <p:cNvPr name="TextBox 6" id="6"/>
          <p:cNvSpPr txBox="true"/>
          <p:nvPr/>
        </p:nvSpPr>
        <p:spPr>
          <a:xfrm rot="0">
            <a:off x="1028700" y="4187783"/>
            <a:ext cx="10519451" cy="468439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Yoğun I/O işlemi gerektiren çok sayıda görev çalıştırmaya yönelik sistemler için kullanılır.</a:t>
            </a:r>
          </a:p>
          <a:p>
            <a:pPr algn="just">
              <a:lnSpc>
                <a:spcPts val="4199"/>
              </a:lnSpc>
            </a:pPr>
            <a:r>
              <a:rPr lang="en-US" spc="27" sz="2799">
                <a:solidFill>
                  <a:srgbClr val="050707"/>
                </a:solidFill>
                <a:latin typeface="Roboto Slab Regular"/>
              </a:rPr>
              <a:t>Hizmetleri:</a:t>
            </a:r>
          </a:p>
          <a:p>
            <a:pPr algn="just" marL="604519" indent="-302260" lvl="1">
              <a:lnSpc>
                <a:spcPts val="4199"/>
              </a:lnSpc>
              <a:buFont typeface="Arial"/>
              <a:buChar char="•"/>
            </a:pPr>
            <a:r>
              <a:rPr lang="en-US" spc="27" sz="2799">
                <a:solidFill>
                  <a:srgbClr val="050707"/>
                </a:solidFill>
                <a:latin typeface="Roboto Slab Regular"/>
              </a:rPr>
              <a:t>Toplu iş(batch) kipinde çalışma. Örneğin, aynı anda tüm kullanıcıların belirli hesaplarını güncelleme gibi. </a:t>
            </a:r>
          </a:p>
          <a:p>
            <a:pPr algn="just" marL="604519" indent="-302260" lvl="1">
              <a:lnSpc>
                <a:spcPts val="4199"/>
              </a:lnSpc>
              <a:buFont typeface="Arial"/>
              <a:buChar char="•"/>
            </a:pPr>
            <a:r>
              <a:rPr lang="en-US" spc="27" sz="2799">
                <a:solidFill>
                  <a:srgbClr val="050707"/>
                </a:solidFill>
                <a:latin typeface="Roboto Slab Regular"/>
              </a:rPr>
              <a:t>Birim-iş[hareket] (transaction) işleme. Örneğin, rezervasyon işlemleri gibi.</a:t>
            </a:r>
          </a:p>
          <a:p>
            <a:pPr algn="just" marL="604519" indent="-302260" lvl="1">
              <a:lnSpc>
                <a:spcPts val="4199"/>
              </a:lnSpc>
              <a:buFont typeface="Arial"/>
              <a:buChar char="•"/>
            </a:pPr>
            <a:r>
              <a:rPr lang="en-US" spc="27" sz="2799">
                <a:solidFill>
                  <a:srgbClr val="050707"/>
                </a:solidFill>
                <a:latin typeface="Roboto Slab Regular"/>
              </a:rPr>
              <a:t>Zaman paylaşımlı çalışma. Örneğin, veritabanı sorgulama</a:t>
            </a:r>
          </a:p>
          <a:p>
            <a:pPr algn="just">
              <a:lnSpc>
                <a:spcPts val="419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571928" y="3997076"/>
            <a:ext cx="5864574" cy="4709986"/>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Sunucu (Server) İşletim Sistemleri</a:t>
            </a:r>
          </a:p>
        </p:txBody>
      </p:sp>
      <p:sp>
        <p:nvSpPr>
          <p:cNvPr name="TextBox 6" id="6"/>
          <p:cNvSpPr txBox="true"/>
          <p:nvPr/>
        </p:nvSpPr>
        <p:spPr>
          <a:xfrm rot="0">
            <a:off x="865781" y="3920876"/>
            <a:ext cx="10519451" cy="57321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Sunucular üzerinde çalışırlar.</a:t>
            </a:r>
          </a:p>
          <a:p>
            <a:pPr algn="just" marL="604519" indent="-302260" lvl="1">
              <a:lnSpc>
                <a:spcPts val="4199"/>
              </a:lnSpc>
              <a:buFont typeface="Arial"/>
              <a:buChar char="•"/>
            </a:pPr>
            <a:r>
              <a:rPr lang="en-US" spc="27" sz="2799">
                <a:solidFill>
                  <a:srgbClr val="050707"/>
                </a:solidFill>
                <a:latin typeface="Roboto Slab Regular"/>
              </a:rPr>
              <a:t>S</a:t>
            </a:r>
            <a:r>
              <a:rPr lang="en-US" spc="27" sz="2799">
                <a:solidFill>
                  <a:srgbClr val="050707"/>
                </a:solidFill>
                <a:latin typeface="Roboto Slab Regular"/>
              </a:rPr>
              <a:t>unucuların kaynak kapasiteleri yüksektir.</a:t>
            </a:r>
          </a:p>
          <a:p>
            <a:pPr algn="just" marL="604519" indent="-302260" lvl="1">
              <a:lnSpc>
                <a:spcPts val="4199"/>
              </a:lnSpc>
              <a:buFont typeface="Arial"/>
              <a:buChar char="•"/>
            </a:pPr>
            <a:r>
              <a:rPr lang="en-US" spc="27" sz="2799">
                <a:solidFill>
                  <a:srgbClr val="050707"/>
                </a:solidFill>
                <a:latin typeface="Roboto Slab Regular"/>
              </a:rPr>
              <a:t>Bağlı iş istasyonları vardır.</a:t>
            </a:r>
          </a:p>
          <a:p>
            <a:pPr algn="just" marL="604519" indent="-302260" lvl="1">
              <a:lnSpc>
                <a:spcPts val="4199"/>
              </a:lnSpc>
              <a:buFont typeface="Arial"/>
              <a:buChar char="•"/>
            </a:pPr>
            <a:r>
              <a:rPr lang="en-US" spc="27" sz="2799">
                <a:solidFill>
                  <a:srgbClr val="050707"/>
                </a:solidFill>
                <a:latin typeface="Roboto Slab Regular"/>
              </a:rPr>
              <a:t>Anaçatı sistemler bulunur.</a:t>
            </a:r>
          </a:p>
          <a:p>
            <a:pPr algn="just">
              <a:lnSpc>
                <a:spcPts val="4199"/>
              </a:lnSpc>
            </a:pPr>
          </a:p>
          <a:p>
            <a:pPr algn="just">
              <a:lnSpc>
                <a:spcPts val="4199"/>
              </a:lnSpc>
            </a:pPr>
            <a:r>
              <a:rPr lang="en-US" spc="27" sz="2799">
                <a:solidFill>
                  <a:srgbClr val="050707"/>
                </a:solidFill>
                <a:latin typeface="Roboto Slab Regular"/>
              </a:rPr>
              <a:t>Bilgisayar ağı üzerinden çok sayıda kullanıcıya hizmet verir. </a:t>
            </a:r>
          </a:p>
          <a:p>
            <a:pPr algn="just" marL="604519" indent="-302260" lvl="1">
              <a:lnSpc>
                <a:spcPts val="4199"/>
              </a:lnSpc>
              <a:buFont typeface="Arial"/>
              <a:buChar char="•"/>
            </a:pPr>
            <a:r>
              <a:rPr lang="en-US" spc="27" sz="2799">
                <a:solidFill>
                  <a:srgbClr val="050707"/>
                </a:solidFill>
                <a:latin typeface="Roboto Slab Regular"/>
              </a:rPr>
              <a:t>Donanım ve yazılım paylaştırma</a:t>
            </a:r>
          </a:p>
          <a:p>
            <a:pPr algn="just" marL="604519" indent="-302260" lvl="1">
              <a:lnSpc>
                <a:spcPts val="4199"/>
              </a:lnSpc>
              <a:buFont typeface="Arial"/>
              <a:buChar char="•"/>
            </a:pPr>
            <a:r>
              <a:rPr lang="en-US" spc="27" sz="2799">
                <a:solidFill>
                  <a:srgbClr val="050707"/>
                </a:solidFill>
                <a:latin typeface="Roboto Slab Regular"/>
              </a:rPr>
              <a:t>Yazıcı hizmeti</a:t>
            </a:r>
          </a:p>
          <a:p>
            <a:pPr algn="just" marL="604519" indent="-302260" lvl="1">
              <a:lnSpc>
                <a:spcPts val="4199"/>
              </a:lnSpc>
              <a:buFont typeface="Arial"/>
              <a:buChar char="•"/>
            </a:pPr>
            <a:r>
              <a:rPr lang="en-US" spc="27" sz="2799">
                <a:solidFill>
                  <a:srgbClr val="050707"/>
                </a:solidFill>
                <a:latin typeface="Roboto Slab Regular"/>
              </a:rPr>
              <a:t>Dosya paylaştırma</a:t>
            </a:r>
          </a:p>
          <a:p>
            <a:pPr algn="just" marL="604519" indent="-302260" lvl="1">
              <a:lnSpc>
                <a:spcPts val="4199"/>
              </a:lnSpc>
              <a:buFont typeface="Arial"/>
              <a:buChar char="•"/>
            </a:pPr>
            <a:r>
              <a:rPr lang="en-US" spc="27" sz="2799">
                <a:solidFill>
                  <a:srgbClr val="050707"/>
                </a:solidFill>
                <a:latin typeface="Roboto Slab Regular"/>
              </a:rPr>
              <a:t>Web erişimi..</a:t>
            </a:r>
          </a:p>
          <a:p>
            <a:pPr algn="just">
              <a:lnSpc>
                <a:spcPts val="4199"/>
              </a:lnSpc>
            </a:pPr>
            <a:r>
              <a:rPr lang="en-US" spc="27" sz="2799">
                <a:solidFill>
                  <a:srgbClr val="050707"/>
                </a:solidFill>
                <a:latin typeface="Roboto Slab Regular"/>
              </a:rPr>
              <a:t>UNIX,Windows 2000, Windows 2003 Server,..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3">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779002" y="4095750"/>
            <a:ext cx="7285004" cy="4433066"/>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Çok İşlemcili İşletim Sistemleri </a:t>
            </a:r>
          </a:p>
        </p:txBody>
      </p:sp>
      <p:sp>
        <p:nvSpPr>
          <p:cNvPr name="TextBox 6" id="6"/>
          <p:cNvSpPr txBox="true"/>
          <p:nvPr/>
        </p:nvSpPr>
        <p:spPr>
          <a:xfrm rot="0">
            <a:off x="1028700" y="4019550"/>
            <a:ext cx="9214121" cy="416052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Birden fazla işlemcili bilgisayar sistemlerinde kullanılır. İşlem gücünün arttırılması hedeflenmektedir.</a:t>
            </a:r>
          </a:p>
          <a:p>
            <a:pPr algn="just">
              <a:lnSpc>
                <a:spcPts val="4199"/>
              </a:lnSpc>
            </a:pPr>
            <a:r>
              <a:rPr lang="en-US" spc="27" sz="2799">
                <a:solidFill>
                  <a:srgbClr val="050707"/>
                </a:solidFill>
                <a:latin typeface="Roboto Slab Regular"/>
              </a:rPr>
              <a:t>İşlemcilerin bağlanma şekillerine göre sistemler gruplanırlar:</a:t>
            </a:r>
          </a:p>
          <a:p>
            <a:pPr algn="just" marL="604519" indent="-302260" lvl="1">
              <a:lnSpc>
                <a:spcPts val="4199"/>
              </a:lnSpc>
              <a:buFont typeface="Arial"/>
              <a:buChar char="•"/>
            </a:pPr>
            <a:r>
              <a:rPr lang="en-US" spc="27" sz="2799">
                <a:solidFill>
                  <a:srgbClr val="050707"/>
                </a:solidFill>
                <a:latin typeface="Roboto Slab Regular"/>
              </a:rPr>
              <a:t>Paralel sistemler</a:t>
            </a:r>
          </a:p>
          <a:p>
            <a:pPr algn="just" marL="604519" indent="-302260" lvl="1">
              <a:lnSpc>
                <a:spcPts val="4199"/>
              </a:lnSpc>
              <a:buFont typeface="Arial"/>
              <a:buChar char="•"/>
            </a:pPr>
            <a:r>
              <a:rPr lang="en-US" spc="27" sz="2799">
                <a:solidFill>
                  <a:srgbClr val="050707"/>
                </a:solidFill>
                <a:latin typeface="Roboto Slab Regular"/>
              </a:rPr>
              <a:t>G</a:t>
            </a:r>
            <a:r>
              <a:rPr lang="en-US" spc="27" sz="2799">
                <a:solidFill>
                  <a:srgbClr val="050707"/>
                </a:solidFill>
                <a:latin typeface="Roboto Slab Regular"/>
              </a:rPr>
              <a:t>rid sistemler</a:t>
            </a:r>
          </a:p>
          <a:p>
            <a:pPr algn="just" marL="604519" indent="-302260" lvl="1">
              <a:lnSpc>
                <a:spcPts val="4199"/>
              </a:lnSpc>
              <a:buFont typeface="Arial"/>
              <a:buChar char="•"/>
            </a:pPr>
            <a:r>
              <a:rPr lang="en-US" spc="27" sz="2799">
                <a:solidFill>
                  <a:srgbClr val="050707"/>
                </a:solidFill>
                <a:latin typeface="Roboto Slab Regular"/>
              </a:rPr>
              <a:t>Ç</a:t>
            </a:r>
            <a:r>
              <a:rPr lang="en-US" spc="27" sz="2799">
                <a:solidFill>
                  <a:srgbClr val="050707"/>
                </a:solidFill>
                <a:latin typeface="Roboto Slab Regular"/>
              </a:rPr>
              <a:t>ok işlemcili sistemler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602565" y="4785110"/>
            <a:ext cx="2993302" cy="2993302"/>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Kişisel Bilgisayar İşletim Sistemleri</a:t>
            </a:r>
          </a:p>
        </p:txBody>
      </p:sp>
      <p:sp>
        <p:nvSpPr>
          <p:cNvPr name="TextBox 6" id="6"/>
          <p:cNvSpPr txBox="true"/>
          <p:nvPr/>
        </p:nvSpPr>
        <p:spPr>
          <a:xfrm rot="0">
            <a:off x="1028700" y="5067300"/>
            <a:ext cx="9214121" cy="206502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Kullanıcıya etkin ve kolay kullanılabilri bir arayüz sunar.</a:t>
            </a:r>
          </a:p>
          <a:p>
            <a:pPr algn="just" marL="604519" indent="-302260" lvl="1">
              <a:lnSpc>
                <a:spcPts val="4199"/>
              </a:lnSpc>
              <a:buFont typeface="Arial"/>
              <a:buChar char="•"/>
            </a:pPr>
            <a:r>
              <a:rPr lang="en-US" spc="27" sz="2799">
                <a:solidFill>
                  <a:srgbClr val="050707"/>
                </a:solidFill>
                <a:latin typeface="Roboto Slab Regular"/>
              </a:rPr>
              <a:t>Ofis uygulamaları gibi programlar mevcuttur. Windows 98,2000,XP MacOS Linux</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2495709" y="4394784"/>
            <a:ext cx="5000649" cy="2174195"/>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2794896" y="6761553"/>
            <a:ext cx="5031365" cy="868697"/>
          </a:xfrm>
          <a:prstGeom prst="rect">
            <a:avLst/>
          </a:prstGeom>
        </p:spPr>
      </p:pic>
      <p:sp>
        <p:nvSpPr>
          <p:cNvPr name="TextBox 6" id="6"/>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Gerçek Zamanlı İşletim Sistemleri</a:t>
            </a:r>
          </a:p>
        </p:txBody>
      </p:sp>
      <p:sp>
        <p:nvSpPr>
          <p:cNvPr name="TextBox 7" id="7"/>
          <p:cNvSpPr txBox="true"/>
          <p:nvPr/>
        </p:nvSpPr>
        <p:spPr>
          <a:xfrm rot="0">
            <a:off x="1307989" y="4318584"/>
            <a:ext cx="9214121" cy="36366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Endüstriyel kontrol sistemlerinde kullanılırlar. Zaman kısıtlaması çok önemlidir. </a:t>
            </a:r>
          </a:p>
          <a:p>
            <a:pPr algn="just" marL="604519" indent="-302260" lvl="1">
              <a:lnSpc>
                <a:spcPts val="4199"/>
              </a:lnSpc>
              <a:buFont typeface="Arial"/>
              <a:buChar char="•"/>
            </a:pPr>
            <a:r>
              <a:rPr lang="en-US" spc="27" sz="2799">
                <a:solidFill>
                  <a:srgbClr val="050707"/>
                </a:solidFill>
                <a:latin typeface="Roboto Slab Regular"/>
              </a:rPr>
              <a:t>Örnek:VxWorks , QNX</a:t>
            </a:r>
          </a:p>
          <a:p>
            <a:pPr algn="just">
              <a:lnSpc>
                <a:spcPts val="4199"/>
              </a:lnSpc>
            </a:pPr>
            <a:r>
              <a:rPr lang="en-US" spc="27" sz="2799">
                <a:solidFill>
                  <a:srgbClr val="050707"/>
                </a:solidFill>
                <a:latin typeface="Roboto Slab Regular"/>
              </a:rPr>
              <a:t>VxWorks, Wind River Systems tarafından geliştirilen gerçek zamanlı bir işletim sistemidir.</a:t>
            </a:r>
          </a:p>
          <a:p>
            <a:pPr algn="just">
              <a:lnSpc>
                <a:spcPts val="4199"/>
              </a:lnSpc>
            </a:pPr>
            <a:r>
              <a:rPr lang="en-US" spc="27" sz="2799">
                <a:solidFill>
                  <a:srgbClr val="050707"/>
                </a:solidFill>
                <a:latin typeface="Roboto Slab Regular"/>
              </a:rPr>
              <a:t>QNX, gömülü sistemler pazarına yönelik Unix benzeri, gerçek zamanlı işletim sistemidir.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4911720" y="4419574"/>
            <a:ext cx="2347580" cy="3476031"/>
          </a:xfrm>
          <a:prstGeom prst="rect">
            <a:avLst/>
          </a:prstGeom>
        </p:spPr>
      </p:pic>
      <p:pic>
        <p:nvPicPr>
          <p:cNvPr name="Picture 5" id="5"/>
          <p:cNvPicPr>
            <a:picLocks noChangeAspect="true"/>
          </p:cNvPicPr>
          <p:nvPr/>
        </p:nvPicPr>
        <p:blipFill>
          <a:blip r:embed="rId4"/>
          <a:srcRect l="13744" t="0" r="11314" b="0"/>
          <a:stretch>
            <a:fillRect/>
          </a:stretch>
        </p:blipFill>
        <p:spPr>
          <a:xfrm flipH="false" flipV="false" rot="0">
            <a:off x="9313836" y="4121046"/>
            <a:ext cx="5028760" cy="3774558"/>
          </a:xfrm>
          <a:prstGeom prst="rect">
            <a:avLst/>
          </a:prstGeom>
        </p:spPr>
      </p:pic>
      <p:sp>
        <p:nvSpPr>
          <p:cNvPr name="TextBox 6" id="6"/>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Gömülü(Embedded) İşletim Sistemleri</a:t>
            </a:r>
          </a:p>
        </p:txBody>
      </p:sp>
      <p:sp>
        <p:nvSpPr>
          <p:cNvPr name="TextBox 7" id="7"/>
          <p:cNvSpPr txBox="true"/>
          <p:nvPr/>
        </p:nvSpPr>
        <p:spPr>
          <a:xfrm rot="0">
            <a:off x="1377812" y="4044846"/>
            <a:ext cx="7306852" cy="468439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Avuç-içi bilgisayarlar ve gömülü sistemlere yönelik tasarlanmıştır. Kısıtlı ve özel amaçlı işlevler içerir. </a:t>
            </a:r>
          </a:p>
          <a:p>
            <a:pPr algn="just" marL="604519" indent="-302260" lvl="1">
              <a:lnSpc>
                <a:spcPts val="4199"/>
              </a:lnSpc>
              <a:buFont typeface="Arial"/>
              <a:buChar char="•"/>
            </a:pPr>
            <a:r>
              <a:rPr lang="en-US" spc="27" sz="2799">
                <a:solidFill>
                  <a:srgbClr val="050707"/>
                </a:solidFill>
                <a:latin typeface="Roboto Slab Regular"/>
              </a:rPr>
              <a:t>TV, mikrodalga fırın, çamaşır makinesi, cep telefonları için geliştirilmiş sistemler. </a:t>
            </a:r>
          </a:p>
          <a:p>
            <a:pPr algn="just" marL="604519" indent="-302260" lvl="1">
              <a:lnSpc>
                <a:spcPts val="4199"/>
              </a:lnSpc>
              <a:buFont typeface="Arial"/>
              <a:buChar char="•"/>
            </a:pPr>
            <a:r>
              <a:rPr lang="en-US" spc="27" sz="2799">
                <a:solidFill>
                  <a:srgbClr val="050707"/>
                </a:solidFill>
                <a:latin typeface="Roboto Slab Regular"/>
              </a:rPr>
              <a:t>Bazı sistemlerde boyut, bellek ve güç harcama kısıtlamaları vardır. </a:t>
            </a:r>
          </a:p>
          <a:p>
            <a:pPr algn="just">
              <a:lnSpc>
                <a:spcPts val="4199"/>
              </a:lnSpc>
            </a:pPr>
            <a:r>
              <a:rPr lang="en-US" spc="27" sz="2799">
                <a:solidFill>
                  <a:srgbClr val="050707"/>
                </a:solidFill>
                <a:latin typeface="Roboto Slab Regular"/>
              </a:rPr>
              <a:t>PalmOS , WindowsCE, Symbian OS</a:t>
            </a:r>
          </a:p>
        </p:txBody>
      </p:sp>
      <p:sp>
        <p:nvSpPr>
          <p:cNvPr name="TextBox 8" id="8"/>
          <p:cNvSpPr txBox="true"/>
          <p:nvPr/>
        </p:nvSpPr>
        <p:spPr>
          <a:xfrm rot="0">
            <a:off x="15365227" y="8052945"/>
            <a:ext cx="1440566" cy="49339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PalmOs</a:t>
            </a:r>
          </a:p>
        </p:txBody>
      </p:sp>
      <p:sp>
        <p:nvSpPr>
          <p:cNvPr name="TextBox 9" id="9"/>
          <p:cNvSpPr txBox="true"/>
          <p:nvPr/>
        </p:nvSpPr>
        <p:spPr>
          <a:xfrm rot="0">
            <a:off x="10967517" y="8052945"/>
            <a:ext cx="2324982" cy="49339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WindowsCE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7627" r="0" b="7627"/>
          <a:stretch>
            <a:fillRect/>
          </a:stretch>
        </p:blipFill>
        <p:spPr>
          <a:xfrm>
            <a:off x="0" y="0"/>
            <a:ext cx="18288000" cy="10287000"/>
          </a:xfrm>
          <a:prstGeom prst="rect">
            <a:avLst/>
          </a:prstGeom>
        </p:spPr>
      </p:pic>
      <p:grpSp>
        <p:nvGrpSpPr>
          <p:cNvPr name="Group 3" id="3"/>
          <p:cNvGrpSpPr/>
          <p:nvPr/>
        </p:nvGrpSpPr>
        <p:grpSpPr>
          <a:xfrm rot="0">
            <a:off x="-1276350" y="1847492"/>
            <a:ext cx="20840700" cy="6592015"/>
            <a:chOff x="0" y="0"/>
            <a:chExt cx="27787600" cy="8789354"/>
          </a:xfrm>
        </p:grpSpPr>
        <p:sp>
          <p:nvSpPr>
            <p:cNvPr name="AutoShape 4" id="4"/>
            <p:cNvSpPr/>
            <p:nvPr/>
          </p:nvSpPr>
          <p:spPr>
            <a:xfrm rot="0">
              <a:off x="0" y="0"/>
              <a:ext cx="27787600" cy="8789354"/>
            </a:xfrm>
            <a:prstGeom prst="rect">
              <a:avLst/>
            </a:prstGeom>
            <a:solidFill>
              <a:srgbClr val="737373">
                <a:alpha val="97647"/>
              </a:srgbClr>
            </a:solidFill>
          </p:spPr>
        </p:sp>
        <p:sp>
          <p:nvSpPr>
            <p:cNvPr name="TextBox 5" id="5"/>
            <p:cNvSpPr txBox="true"/>
            <p:nvPr/>
          </p:nvSpPr>
          <p:spPr>
            <a:xfrm rot="0">
              <a:off x="4579036" y="2104688"/>
              <a:ext cx="18629528" cy="3082925"/>
            </a:xfrm>
            <a:prstGeom prst="rect">
              <a:avLst/>
            </a:prstGeom>
          </p:spPr>
          <p:txBody>
            <a:bodyPr anchor="t" rtlCol="false" tIns="0" lIns="0" bIns="0" rIns="0">
              <a:spAutoFit/>
            </a:bodyPr>
            <a:lstStyle/>
            <a:p>
              <a:pPr algn="ctr">
                <a:lnSpc>
                  <a:spcPts val="9120"/>
                </a:lnSpc>
              </a:pPr>
              <a:r>
                <a:rPr lang="en-US" spc="75" sz="7600">
                  <a:solidFill>
                    <a:srgbClr val="FFFFFF"/>
                  </a:solidFill>
                  <a:latin typeface="Roboto Slab Regular Italics"/>
                </a:rPr>
                <a:t>İşletim Sistemlerinin Tarihçesi ve Genel Yapısı</a:t>
              </a:r>
            </a:p>
          </p:txBody>
        </p:sp>
        <p:sp>
          <p:nvSpPr>
            <p:cNvPr name="TextBox 6" id="6"/>
            <p:cNvSpPr txBox="true"/>
            <p:nvPr/>
          </p:nvSpPr>
          <p:spPr>
            <a:xfrm rot="0">
              <a:off x="6469240" y="5986166"/>
              <a:ext cx="14849121" cy="674582"/>
            </a:xfrm>
            <a:prstGeom prst="rect">
              <a:avLst/>
            </a:prstGeom>
          </p:spPr>
          <p:txBody>
            <a:bodyPr anchor="t" rtlCol="false" tIns="0" lIns="0" bIns="0" rIns="0">
              <a:spAutoFit/>
            </a:bodyPr>
            <a:lstStyle/>
            <a:p>
              <a:pPr algn="ctr">
                <a:lnSpc>
                  <a:spcPts val="4270"/>
                </a:lnSpc>
              </a:pPr>
              <a:r>
                <a:rPr lang="en-US" spc="183" sz="3050">
                  <a:solidFill>
                    <a:srgbClr val="FFFFFF"/>
                  </a:solidFill>
                  <a:latin typeface="Raleway"/>
                </a:rPr>
                <a:t>Bölüm 1</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952115" y="4504304"/>
            <a:ext cx="6307185" cy="3008042"/>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Akıllı Kart(Smart Card)İşletim Sistemler</a:t>
            </a:r>
          </a:p>
        </p:txBody>
      </p:sp>
      <p:sp>
        <p:nvSpPr>
          <p:cNvPr name="TextBox 6" id="6"/>
          <p:cNvSpPr txBox="true"/>
          <p:nvPr/>
        </p:nvSpPr>
        <p:spPr>
          <a:xfrm rot="0">
            <a:off x="1028700" y="4376129"/>
            <a:ext cx="8936040" cy="36366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En küçük işletim sistemi türüdür.</a:t>
            </a:r>
          </a:p>
          <a:p>
            <a:pPr algn="just" marL="604519" indent="-302260" lvl="1">
              <a:lnSpc>
                <a:spcPts val="4199"/>
              </a:lnSpc>
              <a:buFont typeface="Arial"/>
              <a:buChar char="•"/>
            </a:pPr>
            <a:r>
              <a:rPr lang="en-US" spc="27" sz="2799">
                <a:solidFill>
                  <a:srgbClr val="050707"/>
                </a:solidFill>
                <a:latin typeface="Roboto Slab Regular"/>
              </a:rPr>
              <a:t>Kredi kartı boyutunda üzerinde işlemci olan kartlarda çalışır.</a:t>
            </a:r>
          </a:p>
          <a:p>
            <a:pPr algn="just" marL="604519" indent="-302260" lvl="1">
              <a:lnSpc>
                <a:spcPts val="4199"/>
              </a:lnSpc>
              <a:buFont typeface="Arial"/>
              <a:buChar char="•"/>
            </a:pPr>
            <a:r>
              <a:rPr lang="en-US" spc="27" sz="2799">
                <a:solidFill>
                  <a:srgbClr val="050707"/>
                </a:solidFill>
                <a:latin typeface="Roboto Slab Regular"/>
              </a:rPr>
              <a:t>İşlemci ve bellek kısıtlamaları çok önemlidir.</a:t>
            </a:r>
          </a:p>
          <a:p>
            <a:pPr algn="just" marL="604519" indent="-302260" lvl="1">
              <a:lnSpc>
                <a:spcPts val="4199"/>
              </a:lnSpc>
              <a:buFont typeface="Arial"/>
              <a:buChar char="•"/>
            </a:pPr>
            <a:r>
              <a:rPr lang="en-US" spc="27" sz="2799">
                <a:solidFill>
                  <a:srgbClr val="050707"/>
                </a:solidFill>
                <a:latin typeface="Roboto Slab Regular"/>
              </a:rPr>
              <a:t>Bazı işletim sistemleri Java tabanlıdır.</a:t>
            </a:r>
          </a:p>
          <a:p>
            <a:pPr algn="just" marL="604519" indent="-302260" lvl="1">
              <a:lnSpc>
                <a:spcPts val="4199"/>
              </a:lnSpc>
              <a:buFont typeface="Arial"/>
              <a:buChar char="•"/>
            </a:pPr>
            <a:r>
              <a:rPr lang="en-US" spc="27" sz="2799">
                <a:solidFill>
                  <a:srgbClr val="050707"/>
                </a:solidFill>
                <a:latin typeface="Roboto Slab Regular"/>
              </a:rPr>
              <a:t>JVM içerir ve Java programları çalıştırabilirler.</a:t>
            </a:r>
          </a:p>
          <a:p>
            <a:pPr algn="just">
              <a:lnSpc>
                <a:spcPts val="4199"/>
              </a:lnSpc>
            </a:pPr>
            <a:r>
              <a:rPr lang="en-US" spc="27" sz="2799">
                <a:solidFill>
                  <a:srgbClr val="050707"/>
                </a:solidFill>
                <a:latin typeface="Roboto Slab Regular"/>
              </a:rPr>
              <a:t>Örn:MULTOS, Windows Embedded CE,SmartecOS</a:t>
            </a:r>
          </a:p>
        </p:txBody>
      </p:sp>
      <p:sp>
        <p:nvSpPr>
          <p:cNvPr name="TextBox 7" id="7"/>
          <p:cNvSpPr txBox="true"/>
          <p:nvPr/>
        </p:nvSpPr>
        <p:spPr>
          <a:xfrm rot="0">
            <a:off x="13736039" y="7936574"/>
            <a:ext cx="1766404" cy="49339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MULTOS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0">
            <a:off x="-1276350" y="1847492"/>
            <a:ext cx="20840700" cy="6592015"/>
            <a:chOff x="0" y="0"/>
            <a:chExt cx="27787600" cy="8789354"/>
          </a:xfrm>
        </p:grpSpPr>
        <p:sp>
          <p:nvSpPr>
            <p:cNvPr name="AutoShape 4" id="4"/>
            <p:cNvSpPr/>
            <p:nvPr/>
          </p:nvSpPr>
          <p:spPr>
            <a:xfrm rot="0">
              <a:off x="0" y="0"/>
              <a:ext cx="27787600" cy="8789354"/>
            </a:xfrm>
            <a:prstGeom prst="rect">
              <a:avLst/>
            </a:prstGeom>
            <a:solidFill>
              <a:srgbClr val="737373">
                <a:alpha val="97647"/>
              </a:srgbClr>
            </a:solidFill>
          </p:spPr>
        </p:sp>
        <p:sp>
          <p:nvSpPr>
            <p:cNvPr name="TextBox 5" id="5"/>
            <p:cNvSpPr txBox="true"/>
            <p:nvPr/>
          </p:nvSpPr>
          <p:spPr>
            <a:xfrm rot="0">
              <a:off x="4579036" y="2104688"/>
              <a:ext cx="18629528" cy="3082925"/>
            </a:xfrm>
            <a:prstGeom prst="rect">
              <a:avLst/>
            </a:prstGeom>
          </p:spPr>
          <p:txBody>
            <a:bodyPr anchor="t" rtlCol="false" tIns="0" lIns="0" bIns="0" rIns="0">
              <a:spAutoFit/>
            </a:bodyPr>
            <a:lstStyle/>
            <a:p>
              <a:pPr algn="ctr">
                <a:lnSpc>
                  <a:spcPts val="9120"/>
                </a:lnSpc>
              </a:pPr>
              <a:r>
                <a:rPr lang="en-US" spc="75" sz="7600">
                  <a:solidFill>
                    <a:srgbClr val="FFFFFF"/>
                  </a:solidFill>
                  <a:latin typeface="Roboto Slab Regular Italics"/>
                </a:rPr>
                <a:t>Temel İşletim Sistemi Yapıları</a:t>
              </a:r>
            </a:p>
          </p:txBody>
        </p:sp>
        <p:sp>
          <p:nvSpPr>
            <p:cNvPr name="TextBox 6" id="6"/>
            <p:cNvSpPr txBox="true"/>
            <p:nvPr/>
          </p:nvSpPr>
          <p:spPr>
            <a:xfrm rot="0">
              <a:off x="6469240" y="5986166"/>
              <a:ext cx="14849121" cy="674582"/>
            </a:xfrm>
            <a:prstGeom prst="rect">
              <a:avLst/>
            </a:prstGeom>
          </p:spPr>
          <p:txBody>
            <a:bodyPr anchor="t" rtlCol="false" tIns="0" lIns="0" bIns="0" rIns="0">
              <a:spAutoFit/>
            </a:bodyPr>
            <a:lstStyle/>
            <a:p>
              <a:pPr algn="ctr">
                <a:lnSpc>
                  <a:spcPts val="4270"/>
                </a:lnSpc>
              </a:pPr>
              <a:r>
                <a:rPr lang="en-US" spc="183" sz="3050">
                  <a:solidFill>
                    <a:srgbClr val="FFFFFF"/>
                  </a:solidFill>
                  <a:latin typeface="Raleway"/>
                </a:rPr>
                <a:t>Bölüm 3</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56095" y="4069039"/>
            <a:ext cx="6996800" cy="4661618"/>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Temel İşletim Sistemi Yapıları</a:t>
            </a:r>
          </a:p>
        </p:txBody>
      </p:sp>
      <p:sp>
        <p:nvSpPr>
          <p:cNvPr name="TextBox 6" id="6"/>
          <p:cNvSpPr txBox="true"/>
          <p:nvPr/>
        </p:nvSpPr>
        <p:spPr>
          <a:xfrm rot="0">
            <a:off x="1028700" y="5067300"/>
            <a:ext cx="8936040" cy="2588895"/>
          </a:xfrm>
          <a:prstGeom prst="rect">
            <a:avLst/>
          </a:prstGeom>
        </p:spPr>
        <p:txBody>
          <a:bodyPr anchor="t" rtlCol="false" tIns="0" lIns="0" bIns="0" rIns="0">
            <a:spAutoFit/>
          </a:bodyPr>
          <a:lstStyle/>
          <a:p>
            <a:pPr algn="just" marL="604519" indent="-302260" lvl="1">
              <a:lnSpc>
                <a:spcPts val="4199"/>
              </a:lnSpc>
              <a:buFont typeface="Arial"/>
              <a:buChar char="•"/>
            </a:pPr>
            <a:r>
              <a:rPr lang="en-US" spc="27" sz="2799">
                <a:solidFill>
                  <a:srgbClr val="050707"/>
                </a:solidFill>
                <a:latin typeface="Roboto Slab Regular"/>
              </a:rPr>
              <a:t>Tek Parça (monolitik) Sistemler</a:t>
            </a:r>
          </a:p>
          <a:p>
            <a:pPr algn="just" marL="604519" indent="-302260" lvl="1">
              <a:lnSpc>
                <a:spcPts val="4199"/>
              </a:lnSpc>
              <a:buFont typeface="Arial"/>
              <a:buChar char="•"/>
            </a:pPr>
            <a:r>
              <a:rPr lang="en-US" spc="27" sz="2799">
                <a:solidFill>
                  <a:srgbClr val="050707"/>
                </a:solidFill>
                <a:latin typeface="Roboto Slab Regular"/>
              </a:rPr>
              <a:t>Katmanlı(Layered) Sistemler</a:t>
            </a:r>
          </a:p>
          <a:p>
            <a:pPr algn="just" marL="604519" indent="-302260" lvl="1">
              <a:lnSpc>
                <a:spcPts val="4199"/>
              </a:lnSpc>
              <a:buFont typeface="Arial"/>
              <a:buChar char="•"/>
            </a:pPr>
            <a:r>
              <a:rPr lang="en-US" spc="27" sz="2799">
                <a:solidFill>
                  <a:srgbClr val="050707"/>
                </a:solidFill>
                <a:latin typeface="Roboto Slab Regular"/>
              </a:rPr>
              <a:t>Sanal Makineler(Virtual Machines)</a:t>
            </a:r>
          </a:p>
          <a:p>
            <a:pPr algn="just" marL="604519" indent="-302260" lvl="1">
              <a:lnSpc>
                <a:spcPts val="4199"/>
              </a:lnSpc>
              <a:buFont typeface="Arial"/>
              <a:buChar char="•"/>
            </a:pPr>
            <a:r>
              <a:rPr lang="en-US" spc="27" sz="2799">
                <a:solidFill>
                  <a:srgbClr val="050707"/>
                </a:solidFill>
                <a:latin typeface="Roboto Slab Regular"/>
              </a:rPr>
              <a:t>Dış-çekirdek(exo-kernel) Sistemler</a:t>
            </a:r>
          </a:p>
          <a:p>
            <a:pPr algn="just" marL="604519" indent="-302260" lvl="1">
              <a:lnSpc>
                <a:spcPts val="4199"/>
              </a:lnSpc>
              <a:buFont typeface="Arial"/>
              <a:buChar char="•"/>
            </a:pPr>
            <a:r>
              <a:rPr lang="en-US" spc="27" sz="2799">
                <a:solidFill>
                  <a:srgbClr val="050707"/>
                </a:solidFill>
                <a:latin typeface="Roboto Slab Regular"/>
              </a:rPr>
              <a:t>Sunucu-İstemci Modeli (server-client)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671455" y="3647098"/>
            <a:ext cx="4580573" cy="5611202"/>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Tek Parça(Monolitik) Sistemler</a:t>
            </a:r>
          </a:p>
        </p:txBody>
      </p:sp>
      <p:sp>
        <p:nvSpPr>
          <p:cNvPr name="TextBox 6" id="6"/>
          <p:cNvSpPr txBox="true"/>
          <p:nvPr/>
        </p:nvSpPr>
        <p:spPr>
          <a:xfrm rot="0">
            <a:off x="1028700" y="4543425"/>
            <a:ext cx="8936040" cy="311277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Bu mimaride genel bir yapı yoktur. İşletim sistemi büyük bir prosedür topluluğudur. Tüm yapılabilecek işler işletim sisteminin içinde yer alır. İşlevleri yerine getiren tüm prosedürler aynı seviyede yer alır ve birbirleri ile etkileşim yapabilirler. Çekirdek yapısı büyüktür.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825095" y="4536566"/>
            <a:ext cx="8152737" cy="4335611"/>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Tek Parça(Monolitik) Sistemler</a:t>
            </a:r>
          </a:p>
        </p:txBody>
      </p:sp>
      <p:sp>
        <p:nvSpPr>
          <p:cNvPr name="TextBox 6" id="6"/>
          <p:cNvSpPr txBox="true"/>
          <p:nvPr/>
        </p:nvSpPr>
        <p:spPr>
          <a:xfrm rot="0">
            <a:off x="1028700" y="4847949"/>
            <a:ext cx="7888704" cy="36366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Bu mimaride genel bir yapı yoktur. İşletim sistemi büyük bir prosedür topluluğudur. Tüm yapılabilecek işler işletim sisteminin içinde yer alır. İşlevleri yerine getiren tüm prosedürler aynı seviyede yer alır ve birbirleri ile etkileşim yapabilirler. Çekirdek yapısı büyüktür.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8584331" y="4738371"/>
            <a:ext cx="9241929" cy="3237749"/>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Katmanlı(Layered) Sistemler</a:t>
            </a:r>
          </a:p>
        </p:txBody>
      </p:sp>
      <p:sp>
        <p:nvSpPr>
          <p:cNvPr name="TextBox 6" id="6"/>
          <p:cNvSpPr txBox="true"/>
          <p:nvPr/>
        </p:nvSpPr>
        <p:spPr>
          <a:xfrm rot="0">
            <a:off x="1028700" y="4871638"/>
            <a:ext cx="7050836" cy="258889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Katmanlardan meydana gelir. Her katman alttakinin işlevlerinden oluşturulur. Bu şekilde geliştirilen ilk sistem 1968 de THE ismi ile E.W.Dijkstra tarafından ortaya konmuştur.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639563" y="4800913"/>
            <a:ext cx="2506287" cy="4114800"/>
          </a:xfrm>
          <a:prstGeom prst="rect">
            <a:avLst/>
          </a:prstGeom>
        </p:spPr>
      </p:pic>
      <p:sp>
        <p:nvSpPr>
          <p:cNvPr name="TextBox 5" id="5"/>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Sanal Makineler (Virtual Machines)</a:t>
            </a:r>
          </a:p>
        </p:txBody>
      </p:sp>
      <p:sp>
        <p:nvSpPr>
          <p:cNvPr name="TextBox 6" id="6"/>
          <p:cNvSpPr txBox="true"/>
          <p:nvPr/>
        </p:nvSpPr>
        <p:spPr>
          <a:xfrm rot="0">
            <a:off x="1191619" y="4216078"/>
            <a:ext cx="10891065" cy="5208270"/>
          </a:xfrm>
          <a:prstGeom prst="rect">
            <a:avLst/>
          </a:prstGeom>
        </p:spPr>
        <p:txBody>
          <a:bodyPr anchor="t" rtlCol="false" tIns="0" lIns="0" bIns="0" rIns="0">
            <a:spAutoFit/>
          </a:bodyPr>
          <a:lstStyle/>
          <a:p>
            <a:pPr algn="just" marL="604519" indent="-302260" lvl="1">
              <a:lnSpc>
                <a:spcPts val="4199"/>
              </a:lnSpc>
              <a:buFont typeface="Arial"/>
              <a:buChar char="•"/>
            </a:pPr>
            <a:r>
              <a:rPr lang="en-US" spc="27" sz="2799">
                <a:solidFill>
                  <a:srgbClr val="050707"/>
                </a:solidFill>
                <a:latin typeface="Roboto Slab Regular"/>
              </a:rPr>
              <a:t>İlk kez IBM tarafından geliştirilmiştir. VM/370 ismiyle çıkmıştır.</a:t>
            </a:r>
          </a:p>
          <a:p>
            <a:pPr algn="just" marL="604519" indent="-302260" lvl="1">
              <a:lnSpc>
                <a:spcPts val="4199"/>
              </a:lnSpc>
              <a:buFont typeface="Arial"/>
              <a:buChar char="•"/>
            </a:pPr>
            <a:r>
              <a:rPr lang="en-US" spc="27" sz="2799">
                <a:solidFill>
                  <a:srgbClr val="050707"/>
                </a:solidFill>
                <a:latin typeface="Roboto Slab Regular"/>
              </a:rPr>
              <a:t>Amaç çoklu programlama ortamı ile tamamen donanıma bağımlı olan kısmı birbirinden ayırmaktır.</a:t>
            </a:r>
          </a:p>
          <a:p>
            <a:pPr algn="just" marL="604519" indent="-302260" lvl="1">
              <a:lnSpc>
                <a:spcPts val="4199"/>
              </a:lnSpc>
              <a:buFont typeface="Arial"/>
              <a:buChar char="•"/>
            </a:pPr>
            <a:r>
              <a:rPr lang="en-US" spc="27" sz="2799">
                <a:solidFill>
                  <a:srgbClr val="050707"/>
                </a:solidFill>
                <a:latin typeface="Roboto Slab Regular"/>
              </a:rPr>
              <a:t>Sistemin temeline </a:t>
            </a:r>
            <a:r>
              <a:rPr lang="en-US" spc="27" sz="2799">
                <a:solidFill>
                  <a:srgbClr val="050707"/>
                </a:solidFill>
                <a:latin typeface="Roboto Slab Regular Bold"/>
              </a:rPr>
              <a:t>SANAL MAKİNE MONİTÖRÜ </a:t>
            </a:r>
            <a:r>
              <a:rPr lang="en-US" spc="27" sz="2799">
                <a:solidFill>
                  <a:srgbClr val="050707"/>
                </a:solidFill>
                <a:latin typeface="Roboto Slab Regular"/>
              </a:rPr>
              <a:t>denilir. Bu makine donanım üzerinde çalışır ve çoklu programlamayı gerçekleştirir.</a:t>
            </a:r>
          </a:p>
          <a:p>
            <a:pPr algn="just" marL="604519" indent="-302260" lvl="1">
              <a:lnSpc>
                <a:spcPts val="4199"/>
              </a:lnSpc>
              <a:buFont typeface="Arial"/>
              <a:buChar char="•"/>
            </a:pPr>
            <a:r>
              <a:rPr lang="en-US" spc="27" sz="2799">
                <a:solidFill>
                  <a:srgbClr val="050707"/>
                </a:solidFill>
                <a:latin typeface="Roboto Slab Regular"/>
              </a:rPr>
              <a:t>Birden fazla sanal makineyi bir üst katmanda çalıştırır. Bu makineler asıl sistemin herşeyiyle birebir kopyasıdır.</a:t>
            </a:r>
          </a:p>
          <a:p>
            <a:pPr algn="just" marL="604519" indent="-302260" lvl="1">
              <a:lnSpc>
                <a:spcPts val="4199"/>
              </a:lnSpc>
              <a:buFont typeface="Arial"/>
              <a:buChar char="•"/>
            </a:pPr>
            <a:r>
              <a:rPr lang="en-US" spc="27" sz="2799">
                <a:solidFill>
                  <a:srgbClr val="050707"/>
                </a:solidFill>
                <a:latin typeface="Roboto Slab Regular"/>
              </a:rPr>
              <a:t>Her sanal makine farklı İşletim Sistemi çalıştırabilir</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2615593" y="6560450"/>
            <a:ext cx="11846559" cy="2697850"/>
          </a:xfrm>
          <a:prstGeom prst="rect">
            <a:avLst/>
          </a:prstGeom>
        </p:spPr>
      </p:pic>
      <p:sp>
        <p:nvSpPr>
          <p:cNvPr name="TextBox 5" id="5"/>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Sunucu-İstemci Modeli</a:t>
            </a:r>
          </a:p>
        </p:txBody>
      </p:sp>
      <p:sp>
        <p:nvSpPr>
          <p:cNvPr name="TextBox 6" id="6"/>
          <p:cNvSpPr txBox="true"/>
          <p:nvPr/>
        </p:nvSpPr>
        <p:spPr>
          <a:xfrm rot="0">
            <a:off x="947698" y="4072890"/>
            <a:ext cx="16416793" cy="2065020"/>
          </a:xfrm>
          <a:prstGeom prst="rect">
            <a:avLst/>
          </a:prstGeom>
        </p:spPr>
        <p:txBody>
          <a:bodyPr anchor="t" rtlCol="false" tIns="0" lIns="0" bIns="0" rIns="0">
            <a:spAutoFit/>
          </a:bodyPr>
          <a:lstStyle/>
          <a:p>
            <a:pPr algn="just" marL="604519" indent="-302260" lvl="1">
              <a:lnSpc>
                <a:spcPts val="4199"/>
              </a:lnSpc>
              <a:buFont typeface="Arial"/>
              <a:buChar char="•"/>
            </a:pPr>
            <a:r>
              <a:rPr lang="en-US" spc="27" sz="2799">
                <a:solidFill>
                  <a:srgbClr val="050707"/>
                </a:solidFill>
                <a:latin typeface="Roboto Slab Regular"/>
              </a:rPr>
              <a:t>Çekirdek kipinde çalışan mikro çekirdek(mikro kernel) vardır. Bu çekirdek en küçük sayıdaki hizmete sahiptir. Karmaşık kod üst katmanlara aktarılır.</a:t>
            </a:r>
          </a:p>
          <a:p>
            <a:pPr algn="just" marL="604519" indent="-302260" lvl="1">
              <a:lnSpc>
                <a:spcPts val="4199"/>
              </a:lnSpc>
              <a:buFont typeface="Arial"/>
              <a:buChar char="•"/>
            </a:pPr>
            <a:r>
              <a:rPr lang="en-US" spc="27" sz="2799">
                <a:solidFill>
                  <a:srgbClr val="050707"/>
                </a:solidFill>
                <a:latin typeface="Roboto Slab Regular"/>
              </a:rPr>
              <a:t>İşletim sisteminin çok büyük görev yoğunluğu kullanıcı kipinde(user mode) çalışan programlarda gerçekleşir.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094274" y="4133435"/>
            <a:ext cx="2805545" cy="4114800"/>
          </a:xfrm>
          <a:prstGeom prst="rect">
            <a:avLst/>
          </a:prstGeom>
        </p:spPr>
      </p:pic>
      <p:sp>
        <p:nvSpPr>
          <p:cNvPr name="TextBox 5" id="5"/>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Sunucu-İstemci Modeli</a:t>
            </a:r>
          </a:p>
        </p:txBody>
      </p:sp>
      <p:sp>
        <p:nvSpPr>
          <p:cNvPr name="TextBox 6" id="6"/>
          <p:cNvSpPr txBox="true"/>
          <p:nvPr/>
        </p:nvSpPr>
        <p:spPr>
          <a:xfrm rot="0">
            <a:off x="1028700" y="5067300"/>
            <a:ext cx="10505168" cy="2588895"/>
          </a:xfrm>
          <a:prstGeom prst="rect">
            <a:avLst/>
          </a:prstGeom>
        </p:spPr>
        <p:txBody>
          <a:bodyPr anchor="t" rtlCol="false" tIns="0" lIns="0" bIns="0" rIns="0">
            <a:spAutoFit/>
          </a:bodyPr>
          <a:lstStyle/>
          <a:p>
            <a:pPr algn="just" marL="604519" indent="-302260" lvl="1">
              <a:lnSpc>
                <a:spcPts val="4199"/>
              </a:lnSpc>
              <a:buFont typeface="Arial"/>
              <a:buChar char="•"/>
            </a:pPr>
            <a:r>
              <a:rPr lang="en-US" spc="27" sz="2799">
                <a:solidFill>
                  <a:srgbClr val="050707"/>
                </a:solidFill>
                <a:latin typeface="Roboto Slab Regular"/>
              </a:rPr>
              <a:t>Bu modelde mikro çekirdek istemciler ile sunucular arasındaki iletişimi yönetir.</a:t>
            </a:r>
          </a:p>
          <a:p>
            <a:pPr algn="just" marL="604519" indent="-302260" lvl="1">
              <a:lnSpc>
                <a:spcPts val="4199"/>
              </a:lnSpc>
              <a:buFont typeface="Arial"/>
              <a:buChar char="•"/>
            </a:pPr>
            <a:r>
              <a:rPr lang="en-US" spc="27" sz="2799">
                <a:solidFill>
                  <a:srgbClr val="050707"/>
                </a:solidFill>
                <a:latin typeface="Roboto Slab Regular"/>
              </a:rPr>
              <a:t>Sunucunun biri arızalandığında sistemin tümüne zarar vermez.</a:t>
            </a:r>
          </a:p>
          <a:p>
            <a:pPr algn="just" marL="604519" indent="-302260" lvl="1">
              <a:lnSpc>
                <a:spcPts val="4199"/>
              </a:lnSpc>
              <a:buFont typeface="Arial"/>
              <a:buChar char="•"/>
            </a:pPr>
            <a:r>
              <a:rPr lang="en-US" spc="27" sz="2799">
                <a:solidFill>
                  <a:srgbClr val="050707"/>
                </a:solidFill>
                <a:latin typeface="Roboto Slab Regular"/>
              </a:rPr>
              <a:t>Dağıtılmış sistemlerde kolay kullanılabilirler</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sp>
        <p:nvSpPr>
          <p:cNvPr name="TextBox 4" id="4"/>
          <p:cNvSpPr txBox="true"/>
          <p:nvPr/>
        </p:nvSpPr>
        <p:spPr>
          <a:xfrm rot="0">
            <a:off x="1028700" y="3810538"/>
            <a:ext cx="10505168" cy="468439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Bold"/>
              </a:rPr>
              <a:t>Proses (Process)</a:t>
            </a:r>
          </a:p>
          <a:p>
            <a:pPr algn="just">
              <a:lnSpc>
                <a:spcPts val="4199"/>
              </a:lnSpc>
            </a:pPr>
            <a:r>
              <a:rPr lang="en-US" spc="12" sz="2799">
                <a:solidFill>
                  <a:srgbClr val="050707"/>
                </a:solidFill>
                <a:latin typeface="Arimo"/>
              </a:rPr>
              <a:t>Bir işletim sisteminde anahtar kavram Proses’ dir. Bir proses temel olarak “çalıştırılmakta olan bir program” dır.</a:t>
            </a:r>
          </a:p>
          <a:p>
            <a:pPr algn="just">
              <a:lnSpc>
                <a:spcPts val="4199"/>
              </a:lnSpc>
            </a:pPr>
            <a:r>
              <a:rPr lang="en-US" spc="12" sz="2799">
                <a:solidFill>
                  <a:srgbClr val="050707"/>
                </a:solidFill>
                <a:latin typeface="Arimo Bold"/>
              </a:rPr>
              <a:t>Dosyalar </a:t>
            </a:r>
          </a:p>
          <a:p>
            <a:pPr algn="just">
              <a:lnSpc>
                <a:spcPts val="4199"/>
              </a:lnSpc>
            </a:pPr>
            <a:r>
              <a:rPr lang="en-US" spc="12" sz="2799">
                <a:solidFill>
                  <a:srgbClr val="050707"/>
                </a:solidFill>
                <a:latin typeface="Arimo"/>
              </a:rPr>
              <a:t>İşletim Sisteminin temel bir fonksiyonu, disklerin, çevre üniteleri vs. ile ilgili özelliklerini tutmaktır. Dosya (file) yaratmak, okumak veya yazmak için sistem çağrılarına ihtiyaç vardır</a:t>
            </a:r>
          </a:p>
          <a:p>
            <a:pPr algn="just">
              <a:lnSpc>
                <a:spcPts val="4199"/>
              </a:lnSpc>
            </a:pP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593016" y="4133435"/>
            <a:ext cx="3808060" cy="4114800"/>
          </a:xfrm>
          <a:prstGeom prst="rect">
            <a:avLst/>
          </a:prstGeom>
        </p:spPr>
      </p:pic>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Temel Kavramlar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3"/>
          <a:srcRect l="16448" t="0" r="4039" b="0"/>
          <a:stretch>
            <a:fillRect/>
          </a:stretch>
        </p:blipFill>
        <p:spPr>
          <a:xfrm flipH="false" flipV="false" rot="0">
            <a:off x="11463959" y="1879406"/>
            <a:ext cx="6240854" cy="6181097"/>
          </a:xfrm>
          <a:prstGeom prst="rect">
            <a:avLst/>
          </a:prstGeom>
        </p:spPr>
      </p:pic>
      <p:sp>
        <p:nvSpPr>
          <p:cNvPr name="TextBox 4" id="4"/>
          <p:cNvSpPr txBox="true"/>
          <p:nvPr/>
        </p:nvSpPr>
        <p:spPr>
          <a:xfrm rot="0">
            <a:off x="1028700" y="1038225"/>
            <a:ext cx="8285136" cy="1495425"/>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İLK NESİL iŞLETİM SİSTEMLERİ (1945 – 1955)</a:t>
            </a:r>
          </a:p>
        </p:txBody>
      </p:sp>
      <p:sp>
        <p:nvSpPr>
          <p:cNvPr name="TextBox 5" id="5"/>
          <p:cNvSpPr txBox="true"/>
          <p:nvPr/>
        </p:nvSpPr>
        <p:spPr>
          <a:xfrm rot="0">
            <a:off x="1028700" y="3852965"/>
            <a:ext cx="9472116" cy="522732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1940 larda Howard Aiken, John von Neumann, Jpresper Eckert ve William Mauncley VAKUM TÜPLERİ kullanarak ilk hesap yapabilen motorlar üretmişlerdir. Bu makineler odalar dolusuydu ve binlerce tüpten oluşuyordu. Başka makineler üretilmiş, bu makinelerin fişlerinin farklı yerlere takılıp çıkartılması ile programlama yapılabiliyordu.</a:t>
            </a:r>
          </a:p>
          <a:p>
            <a:pPr algn="just">
              <a:lnSpc>
                <a:spcPts val="4199"/>
              </a:lnSpc>
            </a:pPr>
          </a:p>
          <a:p>
            <a:pPr algn="just">
              <a:lnSpc>
                <a:spcPts val="4200"/>
              </a:lnSpc>
            </a:pPr>
            <a:r>
              <a:rPr lang="en-US" spc="27" sz="2800">
                <a:solidFill>
                  <a:srgbClr val="050707"/>
                </a:solidFill>
                <a:latin typeface="Roboto Slab Regular"/>
              </a:rPr>
              <a:t>1950 lerde delikli kartlar (punch cart) çıkmıştır. Programlar bu kartlar üzerine delikler ile işleniyordu.</a:t>
            </a:r>
          </a:p>
        </p:txBody>
      </p:sp>
      <p:pic>
        <p:nvPicPr>
          <p:cNvPr name="Picture 6" id="6"/>
          <p:cNvPicPr>
            <a:picLocks noChangeAspect="true"/>
          </p:cNvPicPr>
          <p:nvPr/>
        </p:nvPicPr>
        <p:blipFill>
          <a:blip r:embed="rId4">
            <a:alphaModFix amt="21999"/>
          </a:blip>
          <a:srcRect l="0" t="0" r="0" b="0"/>
          <a:stretch>
            <a:fillRect/>
          </a:stretch>
        </p:blipFill>
        <p:spPr>
          <a:xfrm flipH="false" flipV="false" rot="0">
            <a:off x="16692340" y="8872178"/>
            <a:ext cx="1133921" cy="1104340"/>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788416" y="4598918"/>
            <a:ext cx="6037844" cy="3464213"/>
          </a:xfrm>
          <a:prstGeom prst="rect">
            <a:avLst/>
          </a:prstGeom>
        </p:spPr>
      </p:pic>
      <p:sp>
        <p:nvSpPr>
          <p:cNvPr name="TextBox 5" id="5"/>
          <p:cNvSpPr txBox="true"/>
          <p:nvPr/>
        </p:nvSpPr>
        <p:spPr>
          <a:xfrm rot="0">
            <a:off x="1028700" y="3692203"/>
            <a:ext cx="10086233" cy="57321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Bold"/>
              </a:rPr>
              <a:t>İş (job)</a:t>
            </a:r>
          </a:p>
          <a:p>
            <a:pPr algn="just">
              <a:lnSpc>
                <a:spcPts val="4199"/>
              </a:lnSpc>
            </a:pPr>
            <a:r>
              <a:rPr lang="en-US" spc="27" sz="2799">
                <a:solidFill>
                  <a:srgbClr val="050707"/>
                </a:solidFill>
                <a:latin typeface="Roboto Slab Regular"/>
              </a:rPr>
              <a:t>Kullanıcıla</a:t>
            </a:r>
            <a:r>
              <a:rPr lang="en-US" spc="12" sz="2799">
                <a:solidFill>
                  <a:srgbClr val="050707"/>
                </a:solidFill>
                <a:latin typeface="Arimo"/>
              </a:rPr>
              <a:t>rın, bilgisayar sisteminde bağımsız olarak ve belli bir sıra ile işlenmesini istedikleri hizmetlere “İş (Job)” denilebilir. Bilgisayarın sistemlerine gönderilen işler bir veya birden fazla programın alt adımlarından oluşabilir.</a:t>
            </a:r>
          </a:p>
          <a:p>
            <a:pPr algn="just">
              <a:lnSpc>
                <a:spcPts val="4199"/>
              </a:lnSpc>
            </a:pPr>
            <a:r>
              <a:rPr lang="en-US" spc="12" sz="2799">
                <a:solidFill>
                  <a:srgbClr val="050707"/>
                </a:solidFill>
                <a:latin typeface="Arimo Bold"/>
              </a:rPr>
              <a:t>İstemci / Sunucu</a:t>
            </a:r>
          </a:p>
          <a:p>
            <a:pPr algn="just">
              <a:lnSpc>
                <a:spcPts val="4199"/>
              </a:lnSpc>
            </a:pPr>
            <a:r>
              <a:rPr lang="en-US" spc="12" sz="2799">
                <a:solidFill>
                  <a:srgbClr val="050707"/>
                </a:solidFill>
                <a:latin typeface="Arimo"/>
              </a:rPr>
              <a:t>Bir örnekle açıklayalım; bir dosyadan bir blok bilgi okumak için bir istek talebi olsun. Bu durumda istemci proses’i (client process), dosya sunucusuna (file server) bir istem gönderir. File server işi yapar ve sonucu işlemciye gönderir.</a:t>
            </a: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Temel Kavramlar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405092" y="4622736"/>
            <a:ext cx="3775995" cy="3082585"/>
          </a:xfrm>
          <a:prstGeom prst="rect">
            <a:avLst/>
          </a:prstGeom>
        </p:spPr>
      </p:pic>
      <p:sp>
        <p:nvSpPr>
          <p:cNvPr name="TextBox 5" id="5"/>
          <p:cNvSpPr txBox="true"/>
          <p:nvPr/>
        </p:nvSpPr>
        <p:spPr>
          <a:xfrm rot="0">
            <a:off x="1028700" y="4045668"/>
            <a:ext cx="10086233" cy="416052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Bold"/>
              </a:rPr>
              <a:t>Terminal</a:t>
            </a:r>
          </a:p>
          <a:p>
            <a:pPr algn="just">
              <a:lnSpc>
                <a:spcPts val="4199"/>
              </a:lnSpc>
            </a:pPr>
            <a:r>
              <a:rPr lang="en-US" spc="12" sz="2799">
                <a:solidFill>
                  <a:srgbClr val="050707"/>
                </a:solidFill>
                <a:latin typeface="Arimo"/>
              </a:rPr>
              <a:t>Modern İşletim Sistemlerinde, istemci konumunda olan ve son uç nokta olarak bulunan sistemlerdir.</a:t>
            </a:r>
          </a:p>
          <a:p>
            <a:pPr algn="just">
              <a:lnSpc>
                <a:spcPts val="4199"/>
              </a:lnSpc>
            </a:pPr>
            <a:r>
              <a:rPr lang="en-US" spc="12" sz="2799">
                <a:solidFill>
                  <a:srgbClr val="050707"/>
                </a:solidFill>
                <a:latin typeface="Arimo Bold"/>
              </a:rPr>
              <a:t>Boot ( Başlatma)</a:t>
            </a:r>
          </a:p>
          <a:p>
            <a:pPr algn="just">
              <a:lnSpc>
                <a:spcPts val="4199"/>
              </a:lnSpc>
            </a:pPr>
            <a:r>
              <a:rPr lang="en-US" spc="12" sz="2799">
                <a:solidFill>
                  <a:srgbClr val="050707"/>
                </a:solidFill>
                <a:latin typeface="Arimo"/>
              </a:rPr>
              <a:t>İşletim sisteminin yaptığı işler bitirilip veya kayıtları tutularak yarıda kesilip işletim sisteminin tamamen kapatılması veya elektriğinin kesilip yeniden verilmesi ve işletim sisteminin yeniden başlatılmasıdır.</a:t>
            </a: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Temel Kavramlar</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16794" t="12118" r="15502" b="18420"/>
          <a:stretch>
            <a:fillRect/>
          </a:stretch>
        </p:blipFill>
        <p:spPr>
          <a:xfrm flipH="false" flipV="false" rot="0">
            <a:off x="11999669" y="4467200"/>
            <a:ext cx="4878864" cy="3334912"/>
          </a:xfrm>
          <a:prstGeom prst="rect">
            <a:avLst/>
          </a:prstGeom>
        </p:spPr>
      </p:pic>
      <p:sp>
        <p:nvSpPr>
          <p:cNvPr name="TextBox 5" id="5"/>
          <p:cNvSpPr txBox="true"/>
          <p:nvPr/>
        </p:nvSpPr>
        <p:spPr>
          <a:xfrm rot="0">
            <a:off x="1028700" y="4569543"/>
            <a:ext cx="10086233" cy="36366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Bold"/>
              </a:rPr>
              <a:t>Açık kaynak</a:t>
            </a:r>
            <a:r>
              <a:rPr lang="en-US" spc="12" sz="2799">
                <a:solidFill>
                  <a:srgbClr val="050707"/>
                </a:solidFill>
                <a:latin typeface="Arimo Bold"/>
              </a:rPr>
              <a:t> işletim sistemi</a:t>
            </a:r>
          </a:p>
          <a:p>
            <a:pPr algn="just">
              <a:lnSpc>
                <a:spcPts val="4199"/>
              </a:lnSpc>
            </a:pPr>
            <a:r>
              <a:rPr lang="en-US" spc="12" sz="2799">
                <a:solidFill>
                  <a:srgbClr val="050707"/>
                </a:solidFill>
                <a:latin typeface="Arimo Bold"/>
              </a:rPr>
              <a:t>General Public License ( GPL):</a:t>
            </a:r>
            <a:r>
              <a:rPr lang="en-US" spc="12" sz="2799">
                <a:solidFill>
                  <a:srgbClr val="050707"/>
                </a:solidFill>
                <a:latin typeface="Arimo"/>
              </a:rPr>
              <a:t> Birçok yerde kullanılan ve büyük olanaklar sağlayan bir özgür yazılım lisansıdır.</a:t>
            </a:r>
          </a:p>
          <a:p>
            <a:pPr algn="just">
              <a:lnSpc>
                <a:spcPts val="4199"/>
              </a:lnSpc>
            </a:pPr>
            <a:r>
              <a:rPr lang="en-US" spc="12" sz="2799">
                <a:solidFill>
                  <a:srgbClr val="050707"/>
                </a:solidFill>
                <a:latin typeface="Arimo"/>
              </a:rPr>
              <a:t>Açık kaynak kod: Yazılımların kaynak kodlarının herkesin görebileceği, inceleyebileceği ve kullanabileceği şekilde açık olan yazılımlardır.</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Temel Kavramlar</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3">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114933" y="4467200"/>
            <a:ext cx="3665184" cy="3596462"/>
          </a:xfrm>
          <a:prstGeom prst="rect">
            <a:avLst/>
          </a:prstGeom>
        </p:spPr>
      </p:pic>
      <p:sp>
        <p:nvSpPr>
          <p:cNvPr name="TextBox 5" id="5"/>
          <p:cNvSpPr txBox="true"/>
          <p:nvPr/>
        </p:nvSpPr>
        <p:spPr>
          <a:xfrm rot="0">
            <a:off x="1028700" y="4391000"/>
            <a:ext cx="10086233" cy="416052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Açık kaynak</a:t>
            </a:r>
            <a:r>
              <a:rPr lang="en-US" spc="12" sz="2799">
                <a:solidFill>
                  <a:srgbClr val="050707"/>
                </a:solidFill>
                <a:latin typeface="Arimo"/>
              </a:rPr>
              <a:t> kodun bazı avantajları;</a:t>
            </a:r>
          </a:p>
          <a:p>
            <a:pPr algn="just" marL="604519" indent="-302260" lvl="1">
              <a:lnSpc>
                <a:spcPts val="4199"/>
              </a:lnSpc>
              <a:buFont typeface="Arial"/>
              <a:buChar char="•"/>
            </a:pPr>
            <a:r>
              <a:rPr lang="en-US" spc="12" sz="2799">
                <a:solidFill>
                  <a:srgbClr val="050707"/>
                </a:solidFill>
                <a:latin typeface="Arimo"/>
              </a:rPr>
              <a:t>Düşük maliyetlidir.</a:t>
            </a:r>
          </a:p>
          <a:p>
            <a:pPr algn="just" marL="604519" indent="-302260" lvl="1">
              <a:lnSpc>
                <a:spcPts val="4199"/>
              </a:lnSpc>
              <a:buFont typeface="Arial"/>
              <a:buChar char="•"/>
            </a:pPr>
            <a:r>
              <a:rPr lang="en-US" spc="27" sz="2799">
                <a:solidFill>
                  <a:srgbClr val="050707"/>
                </a:solidFill>
                <a:latin typeface="Roboto Slab Regular"/>
              </a:rPr>
              <a:t>Üc</a:t>
            </a:r>
            <a:r>
              <a:rPr lang="en-US" spc="12" sz="2799">
                <a:solidFill>
                  <a:srgbClr val="050707"/>
                </a:solidFill>
                <a:latin typeface="Arimo"/>
              </a:rPr>
              <a:t>retsizdir.</a:t>
            </a:r>
          </a:p>
          <a:p>
            <a:pPr algn="just" marL="604519" indent="-302260" lvl="1">
              <a:lnSpc>
                <a:spcPts val="4199"/>
              </a:lnSpc>
              <a:buFont typeface="Arial"/>
              <a:buChar char="•"/>
            </a:pPr>
            <a:r>
              <a:rPr lang="en-US" spc="12" sz="2799">
                <a:solidFill>
                  <a:srgbClr val="050707"/>
                </a:solidFill>
                <a:latin typeface="Arimo"/>
              </a:rPr>
              <a:t>Sağlamdır.</a:t>
            </a:r>
          </a:p>
          <a:p>
            <a:pPr algn="just" marL="604519" indent="-302260" lvl="1">
              <a:lnSpc>
                <a:spcPts val="4199"/>
              </a:lnSpc>
              <a:buFont typeface="Arial"/>
              <a:buChar char="•"/>
            </a:pPr>
            <a:r>
              <a:rPr lang="en-US" spc="12" sz="2799">
                <a:solidFill>
                  <a:srgbClr val="050707"/>
                </a:solidFill>
                <a:latin typeface="Arimo"/>
              </a:rPr>
              <a:t>Güvenilirdir.</a:t>
            </a:r>
          </a:p>
          <a:p>
            <a:pPr algn="just" marL="604519" indent="-302260" lvl="1">
              <a:lnSpc>
                <a:spcPts val="4199"/>
              </a:lnSpc>
              <a:buFont typeface="Arial"/>
              <a:buChar char="•"/>
            </a:pPr>
            <a:r>
              <a:rPr lang="en-US" spc="12" sz="2799">
                <a:solidFill>
                  <a:srgbClr val="050707"/>
                </a:solidFill>
                <a:latin typeface="Arimo"/>
              </a:rPr>
              <a:t>Hızlıdır. </a:t>
            </a:r>
          </a:p>
          <a:p>
            <a:pPr algn="just" marL="604519" indent="-302260" lvl="1">
              <a:lnSpc>
                <a:spcPts val="4199"/>
              </a:lnSpc>
              <a:buFont typeface="Arial"/>
              <a:buChar char="•"/>
            </a:pPr>
            <a:r>
              <a:rPr lang="en-US" spc="12" sz="2799">
                <a:solidFill>
                  <a:srgbClr val="050707"/>
                </a:solidFill>
                <a:latin typeface="Arimo"/>
              </a:rPr>
              <a:t>Devamlılığı vardır.</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Temel Kavramlar</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a:off x="0" y="0"/>
            <a:ext cx="18288000" cy="10287000"/>
          </a:xfrm>
          <a:prstGeom prst="rect">
            <a:avLst/>
          </a:prstGeom>
        </p:spPr>
      </p:pic>
      <p:grpSp>
        <p:nvGrpSpPr>
          <p:cNvPr name="Group 3" id="3"/>
          <p:cNvGrpSpPr/>
          <p:nvPr/>
        </p:nvGrpSpPr>
        <p:grpSpPr>
          <a:xfrm rot="0">
            <a:off x="-1276350" y="2423755"/>
            <a:ext cx="20840700" cy="5439490"/>
            <a:chOff x="0" y="0"/>
            <a:chExt cx="27787600" cy="7252654"/>
          </a:xfrm>
        </p:grpSpPr>
        <p:sp>
          <p:nvSpPr>
            <p:cNvPr name="AutoShape 4" id="4"/>
            <p:cNvSpPr/>
            <p:nvPr/>
          </p:nvSpPr>
          <p:spPr>
            <a:xfrm rot="0">
              <a:off x="0" y="0"/>
              <a:ext cx="27787600" cy="7252654"/>
            </a:xfrm>
            <a:prstGeom prst="rect">
              <a:avLst/>
            </a:prstGeom>
            <a:solidFill>
              <a:srgbClr val="737373">
                <a:alpha val="97647"/>
              </a:srgbClr>
            </a:solidFill>
          </p:spPr>
        </p:sp>
        <p:sp>
          <p:nvSpPr>
            <p:cNvPr name="TextBox 5" id="5"/>
            <p:cNvSpPr txBox="true"/>
            <p:nvPr/>
          </p:nvSpPr>
          <p:spPr>
            <a:xfrm rot="0">
              <a:off x="4579036" y="2104688"/>
              <a:ext cx="18629528" cy="1546225"/>
            </a:xfrm>
            <a:prstGeom prst="rect">
              <a:avLst/>
            </a:prstGeom>
          </p:spPr>
          <p:txBody>
            <a:bodyPr anchor="t" rtlCol="false" tIns="0" lIns="0" bIns="0" rIns="0">
              <a:spAutoFit/>
            </a:bodyPr>
            <a:lstStyle/>
            <a:p>
              <a:pPr algn="ctr">
                <a:lnSpc>
                  <a:spcPts val="9120"/>
                </a:lnSpc>
              </a:pPr>
              <a:r>
                <a:rPr lang="en-US" spc="75" sz="7600">
                  <a:solidFill>
                    <a:srgbClr val="FFFFFF"/>
                  </a:solidFill>
                  <a:latin typeface="Roboto Slab Regular Italics"/>
                </a:rPr>
                <a:t>Linux İşletim Sistemi</a:t>
              </a:r>
            </a:p>
          </p:txBody>
        </p:sp>
        <p:sp>
          <p:nvSpPr>
            <p:cNvPr name="TextBox 6" id="6"/>
            <p:cNvSpPr txBox="true"/>
            <p:nvPr/>
          </p:nvSpPr>
          <p:spPr>
            <a:xfrm rot="0">
              <a:off x="6469240" y="4449466"/>
              <a:ext cx="14849121" cy="674582"/>
            </a:xfrm>
            <a:prstGeom prst="rect">
              <a:avLst/>
            </a:prstGeom>
          </p:spPr>
          <p:txBody>
            <a:bodyPr anchor="t" rtlCol="false" tIns="0" lIns="0" bIns="0" rIns="0">
              <a:spAutoFit/>
            </a:bodyPr>
            <a:lstStyle/>
            <a:p>
              <a:pPr algn="ctr">
                <a:lnSpc>
                  <a:spcPts val="4270"/>
                </a:lnSpc>
              </a:pPr>
              <a:r>
                <a:rPr lang="en-US" spc="183" sz="3050">
                  <a:solidFill>
                    <a:srgbClr val="FFFFFF"/>
                  </a:solidFill>
                  <a:latin typeface="Raleway"/>
                </a:rPr>
                <a:t>Bölüm 4</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sp>
        <p:nvSpPr>
          <p:cNvPr name="TextBox 4" id="4"/>
          <p:cNvSpPr txBox="true"/>
          <p:nvPr/>
        </p:nvSpPr>
        <p:spPr>
          <a:xfrm rot="0">
            <a:off x="1028700" y="3574855"/>
            <a:ext cx="15454173" cy="625602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Linux (telaffuz: Lin-uks); bilgisayar </a:t>
            </a:r>
            <a:r>
              <a:rPr lang="en-US" spc="12" sz="2799">
                <a:solidFill>
                  <a:srgbClr val="050707"/>
                </a:solidFill>
                <a:latin typeface="Arimo"/>
              </a:rPr>
              <a:t>işletim sistemlerinin</a:t>
            </a:r>
            <a:r>
              <a:rPr lang="en-US" spc="12" sz="2799">
                <a:solidFill>
                  <a:srgbClr val="050707"/>
                </a:solidFill>
                <a:latin typeface="Arimo"/>
              </a:rPr>
              <a:t> en temel parçası olan </a:t>
            </a:r>
            <a:r>
              <a:rPr lang="en-US" spc="12" sz="2799">
                <a:solidFill>
                  <a:srgbClr val="050707"/>
                </a:solidFill>
                <a:latin typeface="Arimo"/>
              </a:rPr>
              <a:t>çekirdek</a:t>
            </a:r>
            <a:r>
              <a:rPr lang="en-US" spc="12" sz="2799">
                <a:solidFill>
                  <a:srgbClr val="050707"/>
                </a:solidFill>
                <a:latin typeface="Arimo"/>
              </a:rPr>
              <a:t> yazılımlarından bir tanesidir. </a:t>
            </a:r>
            <a:r>
              <a:rPr lang="en-US" spc="12" sz="2799">
                <a:solidFill>
                  <a:srgbClr val="050707"/>
                </a:solidFill>
                <a:latin typeface="Arimo"/>
              </a:rPr>
              <a:t>GNU Genel Kamu Lisansı</a:t>
            </a:r>
            <a:r>
              <a:rPr lang="en-US" spc="12" sz="2799">
                <a:solidFill>
                  <a:srgbClr val="050707"/>
                </a:solidFill>
                <a:latin typeface="Arimo"/>
              </a:rPr>
              <a:t> versiyon 2 ile sunulan ve </a:t>
            </a:r>
            <a:r>
              <a:rPr lang="en-US" spc="12" sz="2799">
                <a:solidFill>
                  <a:srgbClr val="050707"/>
                </a:solidFill>
                <a:latin typeface="Arimo"/>
              </a:rPr>
              <a:t>Linux Vakfı</a:t>
            </a:r>
            <a:r>
              <a:rPr lang="en-US" spc="12" sz="2799">
                <a:solidFill>
                  <a:srgbClr val="050707"/>
                </a:solidFill>
                <a:latin typeface="Arimo"/>
              </a:rPr>
              <a:t> çatısı altında geliştirilen bir </a:t>
            </a:r>
            <a:r>
              <a:rPr lang="en-US" spc="12" sz="2799">
                <a:solidFill>
                  <a:srgbClr val="050707"/>
                </a:solidFill>
                <a:latin typeface="Arimo"/>
              </a:rPr>
              <a:t>özgür yazılım</a:t>
            </a:r>
            <a:r>
              <a:rPr lang="en-US" spc="12" sz="2799">
                <a:solidFill>
                  <a:srgbClr val="050707"/>
                </a:solidFill>
                <a:latin typeface="Arimo"/>
              </a:rPr>
              <a:t> projesidir. Linux ismi ilk geliştiricisi olan </a:t>
            </a:r>
            <a:r>
              <a:rPr lang="en-US" spc="12" sz="2799">
                <a:solidFill>
                  <a:srgbClr val="050707"/>
                </a:solidFill>
                <a:latin typeface="Arimo Bold"/>
              </a:rPr>
              <a:t>Linus Torvalds</a:t>
            </a:r>
            <a:r>
              <a:rPr lang="en-US" spc="12" sz="2799">
                <a:solidFill>
                  <a:srgbClr val="050707"/>
                </a:solidFill>
                <a:latin typeface="Arimo"/>
              </a:rPr>
              <a:t> tarafından 1991 yılında verilmiştir. Günümüzde süper bilgisayarlarda, akıllı cihazların ve internet altyapısında kullanılan cihazların işletim sistemlerinde yaygın olarak kullanılmaktadır. Bunlardan en popüler olanı </a:t>
            </a:r>
            <a:r>
              <a:rPr lang="en-US" spc="12" sz="2799">
                <a:solidFill>
                  <a:srgbClr val="050707"/>
                </a:solidFill>
                <a:latin typeface="Arimo"/>
              </a:rPr>
              <a:t>Google</a:t>
            </a:r>
            <a:r>
              <a:rPr lang="en-US" spc="12" sz="2799">
                <a:solidFill>
                  <a:srgbClr val="050707"/>
                </a:solidFill>
                <a:latin typeface="Arimo"/>
              </a:rPr>
              <a:t> tarafından geliştirilen </a:t>
            </a:r>
            <a:r>
              <a:rPr lang="en-US" spc="12" sz="2799">
                <a:solidFill>
                  <a:srgbClr val="050707"/>
                </a:solidFill>
                <a:latin typeface="Arimo"/>
              </a:rPr>
              <a:t>Android</a:t>
            </a:r>
            <a:r>
              <a:rPr lang="en-US" spc="12" sz="2799">
                <a:solidFill>
                  <a:srgbClr val="050707"/>
                </a:solidFill>
                <a:latin typeface="Arimo"/>
              </a:rPr>
              <a:t> işletim sistemidir.</a:t>
            </a:r>
          </a:p>
          <a:p>
            <a:pPr algn="just">
              <a:lnSpc>
                <a:spcPts val="4199"/>
              </a:lnSpc>
            </a:pPr>
            <a:r>
              <a:rPr lang="en-US" spc="12" sz="2799">
                <a:solidFill>
                  <a:srgbClr val="050707"/>
                </a:solidFill>
                <a:latin typeface="Arimo"/>
              </a:rPr>
              <a:t>Ayrıca Linux ismi, bu çekirdek kullanılarak oluşturulan işletim sistemlerini genel anlamda tanımlamak için yaygın bir kısaltma olarak da kullanılmaktadır. Örneğin Linux çekirdeği ve </a:t>
            </a:r>
            <a:r>
              <a:rPr lang="en-US" spc="12" sz="2799">
                <a:solidFill>
                  <a:srgbClr val="050707"/>
                </a:solidFill>
                <a:latin typeface="Arimo"/>
              </a:rPr>
              <a:t>GNU</a:t>
            </a:r>
            <a:r>
              <a:rPr lang="en-US" spc="12" sz="2799">
                <a:solidFill>
                  <a:srgbClr val="050707"/>
                </a:solidFill>
                <a:latin typeface="Arimo"/>
              </a:rPr>
              <a:t> araçları bir araya getirilerek tam bir işletim sistemi olarak sunulduğunda </a:t>
            </a:r>
            <a:r>
              <a:rPr lang="en-US" spc="12" sz="2799">
                <a:solidFill>
                  <a:srgbClr val="050707"/>
                </a:solidFill>
                <a:latin typeface="Arimo Bold"/>
              </a:rPr>
              <a:t>GNU/Linux dağıtımı</a:t>
            </a:r>
            <a:r>
              <a:rPr lang="en-US" spc="12" sz="2799">
                <a:solidFill>
                  <a:srgbClr val="050707"/>
                </a:solidFill>
                <a:latin typeface="Arimo"/>
              </a:rPr>
              <a:t> olarak adlandırılır, ancak konuşma dilinde kısaca Linux olarak ifade edilmektedir.</a:t>
            </a:r>
          </a:p>
        </p:txBody>
      </p:sp>
      <p:sp>
        <p:nvSpPr>
          <p:cNvPr name="TextBox 5" id="5"/>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2775433" y="3865111"/>
            <a:ext cx="3624539" cy="4615865"/>
          </a:xfrm>
          <a:prstGeom prst="rect">
            <a:avLst/>
          </a:prstGeom>
        </p:spPr>
      </p:pic>
      <p:sp>
        <p:nvSpPr>
          <p:cNvPr name="TextBox 5" id="5"/>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
        <p:nvSpPr>
          <p:cNvPr name="TextBox 6" id="6"/>
          <p:cNvSpPr txBox="true"/>
          <p:nvPr/>
        </p:nvSpPr>
        <p:spPr>
          <a:xfrm rot="0">
            <a:off x="1238167" y="4611590"/>
            <a:ext cx="10505168" cy="36366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Linux, başlangıçta sunucu pazarında 2004 yılına kadar oldukça geniş bir yere sahipti; ancak özgür yazılım fikri günlük yaşamın bir parçası haline gelememişti. </a:t>
            </a:r>
          </a:p>
          <a:p>
            <a:pPr algn="just">
              <a:lnSpc>
                <a:spcPts val="4199"/>
              </a:lnSpc>
            </a:pPr>
            <a:r>
              <a:rPr lang="en-US" spc="12" sz="2799">
                <a:solidFill>
                  <a:srgbClr val="050707"/>
                </a:solidFill>
                <a:latin typeface="Arimo"/>
              </a:rPr>
              <a:t>Bu fikri yaygınlaştırmak için Mark Shuttleworth Linux tabanlı Debian projesinde çalışan geliştiricilerden oluşan küçük bir grupla kullanımı kolay Ubuntu Linux masaüstü sistemini geliştirmiştir. </a:t>
            </a:r>
          </a:p>
        </p:txBody>
      </p:sp>
      <p:sp>
        <p:nvSpPr>
          <p:cNvPr name="TextBox 7" id="7"/>
          <p:cNvSpPr txBox="true"/>
          <p:nvPr/>
        </p:nvSpPr>
        <p:spPr>
          <a:xfrm rot="0">
            <a:off x="12230340" y="8757598"/>
            <a:ext cx="4714726" cy="666750"/>
          </a:xfrm>
          <a:prstGeom prst="rect">
            <a:avLst/>
          </a:prstGeom>
        </p:spPr>
        <p:txBody>
          <a:bodyPr anchor="t" rtlCol="false" tIns="0" lIns="0" bIns="0" rIns="0">
            <a:spAutoFit/>
          </a:bodyPr>
          <a:lstStyle/>
          <a:p>
            <a:pPr algn="ctr">
              <a:lnSpc>
                <a:spcPts val="2639"/>
              </a:lnSpc>
              <a:spcBef>
                <a:spcPct val="0"/>
              </a:spcBef>
            </a:pPr>
            <a:r>
              <a:rPr lang="en-US" spc="21" sz="2199">
                <a:solidFill>
                  <a:srgbClr val="000000"/>
                </a:solidFill>
                <a:latin typeface="Roboto Slab Regular Italics"/>
              </a:rPr>
              <a:t>Linus Torvalds, Linux çekirdeğinin</a:t>
            </a:r>
          </a:p>
          <a:p>
            <a:pPr algn="ctr">
              <a:lnSpc>
                <a:spcPts val="2639"/>
              </a:lnSpc>
              <a:spcBef>
                <a:spcPct val="0"/>
              </a:spcBef>
            </a:pPr>
            <a:r>
              <a:rPr lang="en-US" spc="21" sz="2199">
                <a:solidFill>
                  <a:srgbClr val="000000"/>
                </a:solidFill>
                <a:latin typeface="Roboto Slab Regular Italics"/>
              </a:rPr>
              <a:t>yaratıcısı</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072998" y="4434429"/>
            <a:ext cx="6982261" cy="3927522"/>
          </a:xfrm>
          <a:prstGeom prst="rect">
            <a:avLst/>
          </a:prstGeom>
        </p:spPr>
      </p:pic>
      <p:sp>
        <p:nvSpPr>
          <p:cNvPr name="TextBox 5" id="5"/>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
        <p:nvSpPr>
          <p:cNvPr name="TextBox 6" id="6"/>
          <p:cNvSpPr txBox="true"/>
          <p:nvPr/>
        </p:nvSpPr>
        <p:spPr>
          <a:xfrm rot="0">
            <a:off x="1028700" y="4541768"/>
            <a:ext cx="9690574" cy="36366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Linux, başlangıçta sunucu pazarında 2004 yılına kadar oldukça geniş bir yere sahipti; ancak özgür yazılım fikri günlük yaşamın bir parçası haline gelememişti. </a:t>
            </a:r>
          </a:p>
          <a:p>
            <a:pPr algn="just">
              <a:lnSpc>
                <a:spcPts val="4199"/>
              </a:lnSpc>
            </a:pPr>
            <a:r>
              <a:rPr lang="en-US" spc="12" sz="2799">
                <a:solidFill>
                  <a:srgbClr val="050707"/>
                </a:solidFill>
                <a:latin typeface="Arimo"/>
              </a:rPr>
              <a:t>Bu fikri yaygınlaştırmak için Mark Shuttleworth Linux tabanlı Debian projesinde çalışan geliştiricilerden oluşan küçük bir grupla kullanımı kolay Ubuntu Linux masaüstü sistemini geliştirmiştir. </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645680" y="5575080"/>
            <a:ext cx="2194685" cy="2194685"/>
          </a:xfrm>
          <a:prstGeom prst="rect">
            <a:avLst/>
          </a:prstGeom>
        </p:spPr>
      </p:pic>
      <p:sp>
        <p:nvSpPr>
          <p:cNvPr name="TextBox 5" id="5"/>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
        <p:nvSpPr>
          <p:cNvPr name="TextBox 6" id="6"/>
          <p:cNvSpPr txBox="true"/>
          <p:nvPr/>
        </p:nvSpPr>
        <p:spPr>
          <a:xfrm rot="0">
            <a:off x="1028700" y="4244373"/>
            <a:ext cx="12483467" cy="57321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Ubuntu, birçok yazılım paketinden oluşmaktadır. Ubuntu ile birlikte;</a:t>
            </a:r>
          </a:p>
          <a:p>
            <a:pPr algn="just" marL="1209039" indent="-403013" lvl="2">
              <a:lnSpc>
                <a:spcPts val="4199"/>
              </a:lnSpc>
              <a:buFont typeface="Arial"/>
              <a:buChar char="⚬"/>
            </a:pPr>
            <a:r>
              <a:rPr lang="en-US" spc="27" sz="2799">
                <a:solidFill>
                  <a:srgbClr val="050707"/>
                </a:solidFill>
                <a:latin typeface="Roboto Slab Regular"/>
              </a:rPr>
              <a:t>LibreOffice ofis seti</a:t>
            </a:r>
          </a:p>
          <a:p>
            <a:pPr algn="just" marL="1209039" indent="-403013" lvl="2">
              <a:lnSpc>
                <a:spcPts val="4199"/>
              </a:lnSpc>
              <a:buFont typeface="Arial"/>
              <a:buChar char="⚬"/>
            </a:pPr>
            <a:r>
              <a:rPr lang="en-US" spc="27" sz="2799">
                <a:solidFill>
                  <a:srgbClr val="050707"/>
                </a:solidFill>
                <a:latin typeface="Roboto Slab Regular"/>
              </a:rPr>
              <a:t>Mozilla Firefox İnternet tarayıcı</a:t>
            </a:r>
          </a:p>
          <a:p>
            <a:pPr algn="just" marL="1209039" indent="-403013" lvl="2">
              <a:lnSpc>
                <a:spcPts val="4199"/>
              </a:lnSpc>
              <a:buFont typeface="Arial"/>
              <a:buChar char="⚬"/>
            </a:pPr>
            <a:r>
              <a:rPr lang="en-US" spc="27" sz="2799">
                <a:solidFill>
                  <a:srgbClr val="050707"/>
                </a:solidFill>
                <a:latin typeface="Roboto Slab Regular"/>
              </a:rPr>
              <a:t>Mozilla Thunderbird e-posta istemcisi </a:t>
            </a:r>
          </a:p>
          <a:p>
            <a:pPr algn="just" marL="1209039" indent="-403013" lvl="2">
              <a:lnSpc>
                <a:spcPts val="4199"/>
              </a:lnSpc>
              <a:buFont typeface="Arial"/>
              <a:buChar char="⚬"/>
            </a:pPr>
            <a:r>
              <a:rPr lang="en-US" spc="27" sz="2799">
                <a:solidFill>
                  <a:srgbClr val="050707"/>
                </a:solidFill>
                <a:latin typeface="Roboto Slab Regular"/>
              </a:rPr>
              <a:t>Müz</a:t>
            </a:r>
            <a:r>
              <a:rPr lang="en-US" spc="12" sz="2799">
                <a:solidFill>
                  <a:srgbClr val="050707"/>
                </a:solidFill>
                <a:latin typeface="Arimo"/>
              </a:rPr>
              <a:t>ik çalar</a:t>
            </a:r>
          </a:p>
          <a:p>
            <a:pPr algn="just" marL="1209039" indent="-403013" lvl="2">
              <a:lnSpc>
                <a:spcPts val="4199"/>
              </a:lnSpc>
              <a:buFont typeface="Arial"/>
              <a:buChar char="⚬"/>
            </a:pPr>
            <a:r>
              <a:rPr lang="en-US" spc="12" sz="2799">
                <a:solidFill>
                  <a:srgbClr val="050707"/>
                </a:solidFill>
                <a:latin typeface="Arimo"/>
              </a:rPr>
              <a:t>Video oynatıcı</a:t>
            </a:r>
          </a:p>
          <a:p>
            <a:pPr algn="just" marL="1209039" indent="-403013" lvl="2">
              <a:lnSpc>
                <a:spcPts val="4199"/>
              </a:lnSpc>
              <a:buFont typeface="Arial"/>
              <a:buChar char="⚬"/>
            </a:pPr>
            <a:r>
              <a:rPr lang="en-US" spc="12" sz="2799">
                <a:solidFill>
                  <a:srgbClr val="050707"/>
                </a:solidFill>
                <a:latin typeface="Arimo"/>
              </a:rPr>
              <a:t>Sohbet iletişim aracı</a:t>
            </a:r>
          </a:p>
          <a:p>
            <a:pPr algn="just" marL="1209039" indent="-403013" lvl="2">
              <a:lnSpc>
                <a:spcPts val="4199"/>
              </a:lnSpc>
              <a:buFont typeface="Arial"/>
              <a:buChar char="⚬"/>
            </a:pPr>
            <a:r>
              <a:rPr lang="en-US" spc="12" sz="2799">
                <a:solidFill>
                  <a:srgbClr val="050707"/>
                </a:solidFill>
                <a:latin typeface="Arimo"/>
              </a:rPr>
              <a:t>CD/DVD yazdırıcı</a:t>
            </a:r>
          </a:p>
          <a:p>
            <a:pPr algn="just" marL="1209039" indent="-403013" lvl="2">
              <a:lnSpc>
                <a:spcPts val="4199"/>
              </a:lnSpc>
              <a:buFont typeface="Arial"/>
              <a:buChar char="⚬"/>
            </a:pPr>
            <a:r>
              <a:rPr lang="en-US" spc="12" sz="2799">
                <a:solidFill>
                  <a:srgbClr val="050707"/>
                </a:solidFill>
                <a:latin typeface="Arimo"/>
              </a:rPr>
              <a:t>PDF görüntüleyici</a:t>
            </a:r>
          </a:p>
          <a:p>
            <a:pPr algn="just" marL="1209039" indent="-403013" lvl="2">
              <a:lnSpc>
                <a:spcPts val="4199"/>
              </a:lnSpc>
              <a:buFont typeface="Arial"/>
              <a:buChar char="⚬"/>
            </a:pPr>
            <a:r>
              <a:rPr lang="en-US" spc="12" sz="2799">
                <a:solidFill>
                  <a:srgbClr val="050707"/>
                </a:solidFill>
                <a:latin typeface="Arimo"/>
              </a:rPr>
              <a:t>Hafif oyunlar (örneğin, sudoku ve satranç gibi) gibi geniş bir yazılım yelpazesi yüklü olarak gelmektedir. </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sp>
        <p:nvSpPr>
          <p:cNvPr name="TextBox 4" id="4"/>
          <p:cNvSpPr txBox="true"/>
          <p:nvPr/>
        </p:nvSpPr>
        <p:spPr>
          <a:xfrm rot="0">
            <a:off x="1028700" y="4030188"/>
            <a:ext cx="12483467" cy="520827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Bold"/>
              </a:rPr>
              <a:t>Sistem gereksinimleri</a:t>
            </a:r>
          </a:p>
          <a:p>
            <a:pPr algn="just" marL="604519" indent="-302260" lvl="1">
              <a:lnSpc>
                <a:spcPts val="4199"/>
              </a:lnSpc>
              <a:buFont typeface="Arial"/>
              <a:buChar char="•"/>
            </a:pPr>
            <a:r>
              <a:rPr lang="en-US" spc="12" sz="2799">
                <a:solidFill>
                  <a:srgbClr val="050707"/>
                </a:solidFill>
                <a:latin typeface="Arimo"/>
              </a:rPr>
              <a:t>Aşağıda belirtilen minimum sistem gereksinimlerini karşılayamayan eski bilgisayarlar için, resmi olarak tanınan Ubuntu türevlerinden Xubuntu ya da Lubuntu kullanılabilir.</a:t>
            </a:r>
          </a:p>
          <a:p>
            <a:pPr algn="just" marL="604519" indent="-302260" lvl="1">
              <a:lnSpc>
                <a:spcPts val="4199"/>
              </a:lnSpc>
              <a:buFont typeface="Arial"/>
              <a:buChar char="•"/>
            </a:pPr>
            <a:r>
              <a:rPr lang="en-US" spc="12" sz="2799">
                <a:solidFill>
                  <a:srgbClr val="050707"/>
                </a:solidFill>
                <a:latin typeface="Arimo"/>
              </a:rPr>
              <a:t>700 MHz işlemci</a:t>
            </a:r>
          </a:p>
          <a:p>
            <a:pPr algn="just" marL="604519" indent="-302260" lvl="1">
              <a:lnSpc>
                <a:spcPts val="4199"/>
              </a:lnSpc>
              <a:buFont typeface="Arial"/>
              <a:buChar char="•"/>
            </a:pPr>
            <a:r>
              <a:rPr lang="en-US" spc="12" sz="2799">
                <a:solidFill>
                  <a:srgbClr val="050707"/>
                </a:solidFill>
                <a:latin typeface="Arimo"/>
              </a:rPr>
              <a:t>512 MB RAM </a:t>
            </a:r>
          </a:p>
          <a:p>
            <a:pPr algn="just" marL="604519" indent="-302260" lvl="1">
              <a:lnSpc>
                <a:spcPts val="4199"/>
              </a:lnSpc>
              <a:buFont typeface="Arial"/>
              <a:buChar char="•"/>
            </a:pPr>
            <a:r>
              <a:rPr lang="en-US" spc="12" sz="2799">
                <a:solidFill>
                  <a:srgbClr val="050707"/>
                </a:solidFill>
                <a:latin typeface="Arimo"/>
              </a:rPr>
              <a:t>5 GB boş hard disk alanı </a:t>
            </a:r>
          </a:p>
          <a:p>
            <a:pPr algn="just" marL="604519" indent="-302260" lvl="1">
              <a:lnSpc>
                <a:spcPts val="4199"/>
              </a:lnSpc>
              <a:buFont typeface="Arial"/>
              <a:buChar char="•"/>
            </a:pPr>
            <a:r>
              <a:rPr lang="en-US" spc="12" sz="2799">
                <a:solidFill>
                  <a:srgbClr val="050707"/>
                </a:solidFill>
                <a:latin typeface="Arimo"/>
              </a:rPr>
              <a:t>VGA capable of 1024x768 screen resolution</a:t>
            </a:r>
          </a:p>
          <a:p>
            <a:pPr algn="just" marL="604519" indent="-302260" lvl="1">
              <a:lnSpc>
                <a:spcPts val="4199"/>
              </a:lnSpc>
              <a:buFont typeface="Arial"/>
              <a:buChar char="•"/>
            </a:pPr>
            <a:r>
              <a:rPr lang="en-US" spc="12" sz="2799">
                <a:solidFill>
                  <a:srgbClr val="050707"/>
                </a:solidFill>
                <a:latin typeface="Arimo"/>
              </a:rPr>
              <a:t>CD/DVD sürücüsü ya da USB girişi</a:t>
            </a:r>
          </a:p>
          <a:p>
            <a:pPr algn="just" marL="604519" indent="-302260" lvl="1">
              <a:lnSpc>
                <a:spcPts val="4199"/>
              </a:lnSpc>
              <a:buFont typeface="Arial"/>
              <a:buChar char="•"/>
            </a:pPr>
            <a:r>
              <a:rPr lang="en-US" spc="12" sz="2799">
                <a:solidFill>
                  <a:srgbClr val="050707"/>
                </a:solidFill>
                <a:latin typeface="Arimo"/>
              </a:rPr>
              <a:t>İnternet erişimi</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551034" y="6672423"/>
            <a:ext cx="4141305" cy="933676"/>
          </a:xfrm>
          <a:prstGeom prst="rect">
            <a:avLst/>
          </a:prstGeom>
        </p:spPr>
      </p:pic>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3">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1913803" y="1830595"/>
            <a:ext cx="4778537" cy="7609820"/>
          </a:xfrm>
          <a:prstGeom prst="rect">
            <a:avLst/>
          </a:prstGeom>
        </p:spPr>
      </p:pic>
      <p:sp>
        <p:nvSpPr>
          <p:cNvPr name="TextBox 5" id="5"/>
          <p:cNvSpPr txBox="true"/>
          <p:nvPr/>
        </p:nvSpPr>
        <p:spPr>
          <a:xfrm rot="0">
            <a:off x="1028700" y="1038225"/>
            <a:ext cx="9239375" cy="224790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İKİNCİ NESİL, TRANSİSTÖRLER VE TOPLU İŞ(BATCH) SİSTEMLER</a:t>
            </a:r>
          </a:p>
        </p:txBody>
      </p:sp>
      <p:sp>
        <p:nvSpPr>
          <p:cNvPr name="TextBox 6" id="6"/>
          <p:cNvSpPr txBox="true"/>
          <p:nvPr/>
        </p:nvSpPr>
        <p:spPr>
          <a:xfrm rot="0">
            <a:off x="1028700" y="3663628"/>
            <a:ext cx="9472116" cy="576072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Bu makineler müşterilere satılabilecek hale ve güvenilirliğe gelmişlerdi. Çok pahalı olduğu için büyük kurumlar, devletler ya da üniversiteler alabiliyordu. Bir iş yaptırmak için program FORTRAN ya da ASSEMBLER ile bir kağıda yazılır. Sonra bu program delikli kartlara aktarılır. Bu kartlar sırasıyla makinelerde işletilirdi. </a:t>
            </a:r>
          </a:p>
          <a:p>
            <a:pPr algn="just">
              <a:lnSpc>
                <a:spcPts val="4199"/>
              </a:lnSpc>
            </a:pPr>
          </a:p>
          <a:p>
            <a:pPr algn="just">
              <a:lnSpc>
                <a:spcPts val="4200"/>
              </a:lnSpc>
            </a:pPr>
            <a:r>
              <a:rPr lang="en-US" spc="27" sz="2800">
                <a:solidFill>
                  <a:srgbClr val="050707"/>
                </a:solidFill>
                <a:latin typeface="Roboto Slab Regular"/>
              </a:rPr>
              <a:t>Programların kartlardan aktarılma işlemi süresini azaltmak amacıyla toplu iş sistemleri (batch systems) geliştirilmiştir.</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7255" t="0" r="3470" b="0"/>
          <a:stretch>
            <a:fillRect/>
          </a:stretch>
        </p:blipFill>
        <p:spPr>
          <a:xfrm flipH="false" flipV="false" rot="0">
            <a:off x="7787051" y="4672965"/>
            <a:ext cx="6586258" cy="5363382"/>
          </a:xfrm>
          <a:prstGeom prst="rect">
            <a:avLst/>
          </a:prstGeom>
        </p:spPr>
      </p:pic>
      <p:sp>
        <p:nvSpPr>
          <p:cNvPr name="TextBox 5" id="5"/>
          <p:cNvSpPr txBox="true"/>
          <p:nvPr/>
        </p:nvSpPr>
        <p:spPr>
          <a:xfrm rot="0">
            <a:off x="1114746" y="3655695"/>
            <a:ext cx="13344610" cy="1017270"/>
          </a:xfrm>
          <a:prstGeom prst="rect">
            <a:avLst/>
          </a:prstGeom>
        </p:spPr>
        <p:txBody>
          <a:bodyPr anchor="t" rtlCol="false" tIns="0" lIns="0" bIns="0" rIns="0">
            <a:spAutoFit/>
          </a:bodyPr>
          <a:lstStyle/>
          <a:p>
            <a:pPr algn="just" marL="604519" indent="-302260" lvl="1">
              <a:lnSpc>
                <a:spcPts val="4199"/>
              </a:lnSpc>
              <a:buFont typeface="Arial"/>
              <a:buChar char="•"/>
            </a:pPr>
            <a:r>
              <a:rPr lang="en-US" spc="27" sz="2799">
                <a:solidFill>
                  <a:srgbClr val="050707"/>
                </a:solidFill>
                <a:latin typeface="Roboto Slab Regular Bold"/>
              </a:rPr>
              <a:t>Bilgisayarınızı Ubuntu DVD’si ya da USB belleğinden başlatın</a:t>
            </a:r>
          </a:p>
          <a:p>
            <a:pPr algn="just" marL="604519" indent="-302260" lvl="1">
              <a:lnSpc>
                <a:spcPts val="4199"/>
              </a:lnSpc>
              <a:buFont typeface="Arial"/>
              <a:buChar char="•"/>
            </a:pPr>
            <a:r>
              <a:rPr lang="en-US" spc="12" sz="2799">
                <a:solidFill>
                  <a:srgbClr val="050707"/>
                </a:solidFill>
                <a:latin typeface="Arimo Bold"/>
              </a:rPr>
              <a:t>Dil seçimini yapın</a:t>
            </a: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7701005" y="4929769"/>
            <a:ext cx="6909498" cy="5046749"/>
          </a:xfrm>
          <a:prstGeom prst="rect">
            <a:avLst/>
          </a:prstGeom>
        </p:spPr>
      </p:pic>
      <p:sp>
        <p:nvSpPr>
          <p:cNvPr name="TextBox 5" id="5"/>
          <p:cNvSpPr txBox="true"/>
          <p:nvPr/>
        </p:nvSpPr>
        <p:spPr>
          <a:xfrm rot="0">
            <a:off x="1028700" y="3602355"/>
            <a:ext cx="13344610" cy="2065020"/>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3. </a:t>
            </a:r>
            <a:r>
              <a:rPr lang="en-US" spc="27" sz="2799">
                <a:solidFill>
                  <a:srgbClr val="050707"/>
                </a:solidFill>
                <a:latin typeface="Roboto Slab Regular Bold"/>
              </a:rPr>
              <a:t>Kurulum hazırlıkları</a:t>
            </a:r>
          </a:p>
          <a:p>
            <a:pPr algn="just">
              <a:lnSpc>
                <a:spcPts val="4199"/>
              </a:lnSpc>
            </a:pPr>
            <a:r>
              <a:rPr lang="en-US" spc="27" sz="2799">
                <a:solidFill>
                  <a:srgbClr val="050707"/>
                </a:solidFill>
                <a:latin typeface="Roboto Slab Regular"/>
              </a:rPr>
              <a:t>Diskte kurulum için yeterli alan kontrolü ve İnternet bağlantısının olup olmadığı kontrol edilmektedir.</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sp>
        <p:nvSpPr>
          <p:cNvPr name="TextBox 4" id="4"/>
          <p:cNvSpPr txBox="true"/>
          <p:nvPr/>
        </p:nvSpPr>
        <p:spPr>
          <a:xfrm rot="0">
            <a:off x="1028700" y="4707253"/>
            <a:ext cx="12553290" cy="3636645"/>
          </a:xfrm>
          <a:prstGeom prst="rect">
            <a:avLst/>
          </a:prstGeom>
        </p:spPr>
        <p:txBody>
          <a:bodyPr anchor="t" rtlCol="false" tIns="0" lIns="0" bIns="0" rIns="0">
            <a:spAutoFit/>
          </a:bodyPr>
          <a:lstStyle/>
          <a:p>
            <a:pPr algn="just" marL="604519" indent="-302260" lvl="1">
              <a:lnSpc>
                <a:spcPts val="4199"/>
              </a:lnSpc>
              <a:buFont typeface="Arial"/>
              <a:buChar char="•"/>
            </a:pPr>
            <a:r>
              <a:rPr lang="en-US" spc="27" sz="2799">
                <a:solidFill>
                  <a:srgbClr val="050707"/>
                </a:solidFill>
                <a:latin typeface="Roboto Slab Regular"/>
              </a:rPr>
              <a:t>Güncelleştirmeleri kurulum sırasında indir: Bu seçeneği işaretlerseniz kurulum işlemi sırasında güncelleştirmeler yüklenecektir ve bundan dolayı internet bağlantı hızınıza bağlı olarak da kurulum uzun sürecektir.</a:t>
            </a:r>
          </a:p>
          <a:p>
            <a:pPr algn="just" marL="604519" indent="-302260" lvl="1">
              <a:lnSpc>
                <a:spcPts val="4199"/>
              </a:lnSpc>
              <a:buFont typeface="Arial"/>
              <a:buChar char="•"/>
            </a:pPr>
            <a:r>
              <a:rPr lang="en-US" spc="12" sz="2799">
                <a:solidFill>
                  <a:srgbClr val="050707"/>
                </a:solidFill>
                <a:latin typeface="Arimo"/>
              </a:rPr>
              <a:t>Bu üçüncü parti yazılımı kur: Bu seçenek Ubuntu'da MP3, Flash video vb. ortamları oynatabilmek için gerekli eklentileri yükler.</a:t>
            </a:r>
          </a:p>
          <a:p>
            <a:pPr algn="just">
              <a:lnSpc>
                <a:spcPts val="4199"/>
              </a:lnSpc>
            </a:pPr>
          </a:p>
        </p:txBody>
      </p:sp>
      <p:sp>
        <p:nvSpPr>
          <p:cNvPr name="TextBox 5" id="5"/>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453481" y="3973314"/>
            <a:ext cx="6309431" cy="4898863"/>
          </a:xfrm>
          <a:prstGeom prst="rect">
            <a:avLst/>
          </a:prstGeom>
        </p:spPr>
      </p:pic>
      <p:sp>
        <p:nvSpPr>
          <p:cNvPr name="TextBox 5" id="5"/>
          <p:cNvSpPr txBox="true"/>
          <p:nvPr/>
        </p:nvSpPr>
        <p:spPr>
          <a:xfrm rot="0">
            <a:off x="1028700" y="3811822"/>
            <a:ext cx="8115300" cy="15411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4. </a:t>
            </a:r>
            <a:r>
              <a:rPr lang="en-US" spc="27" sz="2799">
                <a:solidFill>
                  <a:srgbClr val="050707"/>
                </a:solidFill>
                <a:latin typeface="Roboto Slab Regular Bold"/>
              </a:rPr>
              <a:t>Kurulum türü seçimi</a:t>
            </a:r>
          </a:p>
          <a:p>
            <a:pPr algn="just">
              <a:lnSpc>
                <a:spcPts val="4199"/>
              </a:lnSpc>
            </a:pPr>
            <a:r>
              <a:rPr lang="en-US" spc="27" sz="2799">
                <a:solidFill>
                  <a:srgbClr val="050707"/>
                </a:solidFill>
                <a:latin typeface="Roboto Slab Regular"/>
              </a:rPr>
              <a:t>Eğer bilgisayarınızda hali hazırda Windows yüklü ise;</a:t>
            </a: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7859241" y="4620494"/>
            <a:ext cx="7454082" cy="4928148"/>
          </a:xfrm>
          <a:prstGeom prst="rect">
            <a:avLst/>
          </a:prstGeom>
        </p:spPr>
      </p:pic>
      <p:sp>
        <p:nvSpPr>
          <p:cNvPr name="TextBox 5" id="5"/>
          <p:cNvSpPr txBox="true"/>
          <p:nvPr/>
        </p:nvSpPr>
        <p:spPr>
          <a:xfrm rot="0">
            <a:off x="1028700" y="3811822"/>
            <a:ext cx="8115300" cy="1541145"/>
          </a:xfrm>
          <a:prstGeom prst="rect">
            <a:avLst/>
          </a:prstGeom>
        </p:spPr>
        <p:txBody>
          <a:bodyPr anchor="t" rtlCol="false" tIns="0" lIns="0" bIns="0" rIns="0">
            <a:spAutoFit/>
          </a:bodyPr>
          <a:lstStyle/>
          <a:p>
            <a:pPr algn="just" marL="604519" indent="-302260" lvl="1">
              <a:lnSpc>
                <a:spcPts val="4199"/>
              </a:lnSpc>
              <a:buFont typeface="Arial"/>
              <a:buChar char="•"/>
            </a:pPr>
            <a:r>
              <a:rPr lang="en-US" spc="27" sz="2799">
                <a:solidFill>
                  <a:srgbClr val="050707"/>
                </a:solidFill>
                <a:latin typeface="Roboto Slab Regular"/>
              </a:rPr>
              <a:t>Eğer bilgisayarınızda herhangi bir işletim sistemi yüklü değil ise</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sp>
        <p:nvSpPr>
          <p:cNvPr name="TextBox 4" id="4"/>
          <p:cNvSpPr txBox="true"/>
          <p:nvPr/>
        </p:nvSpPr>
        <p:spPr>
          <a:xfrm rot="0">
            <a:off x="225315" y="3273843"/>
            <a:ext cx="16703449" cy="7303770"/>
          </a:xfrm>
          <a:prstGeom prst="rect">
            <a:avLst/>
          </a:prstGeom>
        </p:spPr>
        <p:txBody>
          <a:bodyPr anchor="t" rtlCol="false" tIns="0" lIns="0" bIns="0" rIns="0">
            <a:spAutoFit/>
          </a:bodyPr>
          <a:lstStyle/>
          <a:p>
            <a:pPr algn="just" marL="604519" indent="-302260" lvl="1">
              <a:lnSpc>
                <a:spcPts val="4199"/>
              </a:lnSpc>
              <a:buFont typeface="Arial"/>
              <a:buChar char="•"/>
            </a:pPr>
            <a:r>
              <a:rPr lang="en-US" spc="12" sz="2799">
                <a:solidFill>
                  <a:srgbClr val="050707"/>
                </a:solidFill>
                <a:latin typeface="Arimo"/>
              </a:rPr>
              <a:t>Ubuntu dağıtımını Windows işletim sisteminin yanına kur: Bu seçenek hali hazırda Windows yüklü bir bilgisayarda Windows'u kaldırmadan yanına Ubuntu'yu kurup ikisini de kullanabilmek isteyen kullanıcılar içindir. </a:t>
            </a:r>
          </a:p>
          <a:p>
            <a:pPr algn="just" marL="604519" indent="-302260" lvl="1">
              <a:lnSpc>
                <a:spcPts val="4199"/>
              </a:lnSpc>
              <a:buFont typeface="Arial"/>
              <a:buChar char="•"/>
            </a:pPr>
            <a:r>
              <a:rPr lang="en-US" spc="12" sz="2799">
                <a:solidFill>
                  <a:srgbClr val="050707"/>
                </a:solidFill>
                <a:latin typeface="Arimo"/>
              </a:rPr>
              <a:t>Windows işletim sistemini Ubuntu ile değiştir: Bu seçenek Windows'u ve bilgisayarınızdaki belgeleri siler ve yerine Ubuntu'yu kurar.</a:t>
            </a:r>
          </a:p>
          <a:p>
            <a:pPr algn="just" marL="604519" indent="-302260" lvl="1">
              <a:lnSpc>
                <a:spcPts val="4199"/>
              </a:lnSpc>
              <a:buFont typeface="Arial"/>
              <a:buChar char="•"/>
            </a:pPr>
            <a:r>
              <a:rPr lang="en-US" spc="12" sz="2799">
                <a:solidFill>
                  <a:srgbClr val="050707"/>
                </a:solidFill>
                <a:latin typeface="Arimo"/>
              </a:rPr>
              <a:t>Yeni Ubuntu kurulumunu güvenlik için şifrele: Bu seçenek kuruluma şifre ekleyerek kendimiz dışındakiler için erişimi ve müdahaleyi sınırlandırabilirsiniz.</a:t>
            </a:r>
          </a:p>
          <a:p>
            <a:pPr algn="just" marL="604519" indent="-302260" lvl="1">
              <a:lnSpc>
                <a:spcPts val="4199"/>
              </a:lnSpc>
              <a:buFont typeface="Arial"/>
              <a:buChar char="•"/>
            </a:pPr>
            <a:r>
              <a:rPr lang="en-US" spc="12" sz="2799">
                <a:solidFill>
                  <a:srgbClr val="050707"/>
                </a:solidFill>
                <a:latin typeface="Arimo"/>
              </a:rPr>
              <a:t>Yeni Ubuntu kurulumu ile LVM kullan: Bu seçenek ile boyutu genişletilebilir şekilde yapılandırılmış diske kurulum yaparız. Bu özel bir disk gerektirmez. Bu seçimi yaparsak diskimiz ileride verilere zarar vermeden diskimizin boyutunu arttırma özelliğine uygun olarak yapılandırılır.</a:t>
            </a:r>
          </a:p>
          <a:p>
            <a:pPr algn="just" marL="604519" indent="-302260" lvl="1">
              <a:lnSpc>
                <a:spcPts val="4199"/>
              </a:lnSpc>
              <a:buFont typeface="Arial"/>
              <a:buChar char="•"/>
            </a:pPr>
            <a:r>
              <a:rPr lang="en-US" spc="12" sz="2799">
                <a:solidFill>
                  <a:srgbClr val="050707"/>
                </a:solidFill>
                <a:latin typeface="Arimo"/>
              </a:rPr>
              <a:t>Başka bir şey: Bu seçenek diski, kendi ihtiyaçlarınıza özel bir şekilde yapılandırmanıza imkân verir. </a:t>
            </a:r>
          </a:p>
          <a:p>
            <a:pPr algn="just">
              <a:lnSpc>
                <a:spcPts val="4199"/>
              </a:lnSpc>
            </a:pPr>
          </a:p>
        </p:txBody>
      </p:sp>
      <p:sp>
        <p:nvSpPr>
          <p:cNvPr name="TextBox 5" id="5"/>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714673" y="4067423"/>
            <a:ext cx="6434867" cy="4528613"/>
          </a:xfrm>
          <a:prstGeom prst="rect">
            <a:avLst/>
          </a:prstGeom>
        </p:spPr>
      </p:pic>
      <p:sp>
        <p:nvSpPr>
          <p:cNvPr name="TextBox 5" id="5"/>
          <p:cNvSpPr txBox="true"/>
          <p:nvPr/>
        </p:nvSpPr>
        <p:spPr>
          <a:xfrm rot="0">
            <a:off x="760620" y="3991223"/>
            <a:ext cx="8208396" cy="2588895"/>
          </a:xfrm>
          <a:prstGeom prst="rect">
            <a:avLst/>
          </a:prstGeom>
        </p:spPr>
        <p:txBody>
          <a:bodyPr anchor="t" rtlCol="false" tIns="0" lIns="0" bIns="0" rIns="0">
            <a:spAutoFit/>
          </a:bodyPr>
          <a:lstStyle/>
          <a:p>
            <a:pPr algn="just">
              <a:lnSpc>
                <a:spcPts val="4199"/>
              </a:lnSpc>
            </a:pPr>
            <a:r>
              <a:rPr lang="en-US" spc="12" sz="2799">
                <a:solidFill>
                  <a:srgbClr val="050707"/>
                </a:solidFill>
                <a:latin typeface="Arimo Bold"/>
              </a:rPr>
              <a:t>5. Disk bölümleme işlemi</a:t>
            </a:r>
          </a:p>
          <a:p>
            <a:pPr algn="just" marL="604519" indent="-302260" lvl="1">
              <a:lnSpc>
                <a:spcPts val="4199"/>
              </a:lnSpc>
              <a:buFont typeface="Arial"/>
              <a:buChar char="•"/>
            </a:pPr>
            <a:r>
              <a:rPr lang="en-US" spc="12" sz="2799">
                <a:solidFill>
                  <a:srgbClr val="050707"/>
                </a:solidFill>
                <a:latin typeface="Arimo"/>
              </a:rPr>
              <a:t>Kurulum türü kısmından “Başka bir şey” seçeneği seçilip “Devam et” butonun tıklandıktan sona; </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313836" y="3680986"/>
            <a:ext cx="7614928" cy="4712324"/>
          </a:xfrm>
          <a:prstGeom prst="rect">
            <a:avLst/>
          </a:prstGeom>
        </p:spPr>
      </p:pic>
      <p:sp>
        <p:nvSpPr>
          <p:cNvPr name="TextBox 5" id="5"/>
          <p:cNvSpPr txBox="true"/>
          <p:nvPr/>
        </p:nvSpPr>
        <p:spPr>
          <a:xfrm rot="0">
            <a:off x="644249" y="4966538"/>
            <a:ext cx="8208396" cy="2065020"/>
          </a:xfrm>
          <a:prstGeom prst="rect">
            <a:avLst/>
          </a:prstGeom>
        </p:spPr>
        <p:txBody>
          <a:bodyPr anchor="t" rtlCol="false" tIns="0" lIns="0" bIns="0" rIns="0">
            <a:spAutoFit/>
          </a:bodyPr>
          <a:lstStyle/>
          <a:p>
            <a:pPr algn="just" marL="604519" indent="-302260" lvl="1">
              <a:lnSpc>
                <a:spcPts val="4199"/>
              </a:lnSpc>
              <a:buFont typeface="Arial"/>
              <a:buChar char="•"/>
            </a:pPr>
            <a:r>
              <a:rPr lang="en-US" spc="12" sz="2799">
                <a:solidFill>
                  <a:srgbClr val="050707"/>
                </a:solidFill>
                <a:latin typeface="Arimo"/>
              </a:rPr>
              <a:t>Silinen alan ”boş” olarak görülecektir. Eğer diskinizde birden fazla bölüm varsa sırayla hepsini tıklayıp ”-” (eksi) işaretiyle silebilirsiniz.</a:t>
            </a: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526744" y="4192424"/>
            <a:ext cx="7402020" cy="4412346"/>
          </a:xfrm>
          <a:prstGeom prst="rect">
            <a:avLst/>
          </a:prstGeom>
        </p:spPr>
      </p:pic>
      <p:sp>
        <p:nvSpPr>
          <p:cNvPr name="TextBox 5" id="5"/>
          <p:cNvSpPr txBox="true"/>
          <p:nvPr/>
        </p:nvSpPr>
        <p:spPr>
          <a:xfrm rot="0">
            <a:off x="644249" y="4966538"/>
            <a:ext cx="8208396" cy="2065020"/>
          </a:xfrm>
          <a:prstGeom prst="rect">
            <a:avLst/>
          </a:prstGeom>
        </p:spPr>
        <p:txBody>
          <a:bodyPr anchor="t" rtlCol="false" tIns="0" lIns="0" bIns="0" rIns="0">
            <a:spAutoFit/>
          </a:bodyPr>
          <a:lstStyle/>
          <a:p>
            <a:pPr algn="just" marL="604519" indent="-302260" lvl="1">
              <a:lnSpc>
                <a:spcPts val="4199"/>
              </a:lnSpc>
              <a:buFont typeface="Arial"/>
              <a:buChar char="•"/>
            </a:pPr>
            <a:r>
              <a:rPr lang="en-US" spc="12" sz="2799">
                <a:solidFill>
                  <a:srgbClr val="050707"/>
                </a:solidFill>
                <a:latin typeface="Arimo"/>
              </a:rPr>
              <a:t>İşlem bittiğinde artık diskiniz; Artık boş alanı ve yanındaki ”+” (artı) işaretini tıklayarak yeni disk tablosu oluşturabilirsiniz.</a:t>
            </a: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536477" y="4203986"/>
            <a:ext cx="7392287" cy="4644918"/>
          </a:xfrm>
          <a:prstGeom prst="rect">
            <a:avLst/>
          </a:prstGeom>
        </p:spPr>
      </p:pic>
      <p:sp>
        <p:nvSpPr>
          <p:cNvPr name="TextBox 5" id="5"/>
          <p:cNvSpPr txBox="true"/>
          <p:nvPr/>
        </p:nvSpPr>
        <p:spPr>
          <a:xfrm rot="0">
            <a:off x="955346" y="3859565"/>
            <a:ext cx="7612607" cy="5732145"/>
          </a:xfrm>
          <a:prstGeom prst="rect">
            <a:avLst/>
          </a:prstGeom>
        </p:spPr>
        <p:txBody>
          <a:bodyPr anchor="t" rtlCol="false" tIns="0" lIns="0" bIns="0" rIns="0">
            <a:spAutoFit/>
          </a:bodyPr>
          <a:lstStyle/>
          <a:p>
            <a:pPr algn="just">
              <a:lnSpc>
                <a:spcPts val="4199"/>
              </a:lnSpc>
            </a:pPr>
            <a:r>
              <a:rPr lang="en-US" spc="12" sz="2799">
                <a:solidFill>
                  <a:srgbClr val="050707"/>
                </a:solidFill>
                <a:latin typeface="Arimo"/>
              </a:rPr>
              <a:t>Windows’da ”C” diye tabir edilen ve sistem dosyalarının kopyalandığı alan Linux işletim sisteminde ”/” simgesi ile ifade edilir. Ubuntu için gerekli alan yaklaşık 30000 mb olduğu için ”Boyut” kısmına rakamla bu sayıyı girin.</a:t>
            </a:r>
          </a:p>
          <a:p>
            <a:pPr algn="just">
              <a:lnSpc>
                <a:spcPts val="4199"/>
              </a:lnSpc>
            </a:pPr>
            <a:r>
              <a:rPr lang="en-US" spc="12" sz="2799">
                <a:solidFill>
                  <a:srgbClr val="050707"/>
                </a:solidFill>
                <a:latin typeface="Arimo"/>
              </a:rPr>
              <a:t>”Nasıl kullanılacağı” kısmını ”Ext 4 günlüklü dosya sistemi” olarak seçin.</a:t>
            </a:r>
          </a:p>
          <a:p>
            <a:pPr algn="just">
              <a:lnSpc>
                <a:spcPts val="4199"/>
              </a:lnSpc>
            </a:pPr>
            <a:r>
              <a:rPr lang="en-US" spc="12" sz="2799">
                <a:solidFill>
                  <a:srgbClr val="050707"/>
                </a:solidFill>
                <a:latin typeface="Arimo"/>
              </a:rPr>
              <a:t>Bağlanma noktası” kısmını ”/” olarak işaretleyin. “Ok” tıkladığınızda ilk disk tablonuz yazılmış olur.</a:t>
            </a: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3">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220857" y="5315858"/>
            <a:ext cx="11870475" cy="3798076"/>
          </a:xfrm>
          <a:prstGeom prst="rect">
            <a:avLst/>
          </a:prstGeom>
        </p:spPr>
      </p:pic>
      <p:sp>
        <p:nvSpPr>
          <p:cNvPr name="TextBox 5" id="5"/>
          <p:cNvSpPr txBox="true"/>
          <p:nvPr/>
        </p:nvSpPr>
        <p:spPr>
          <a:xfrm rot="0">
            <a:off x="1028700" y="1038225"/>
            <a:ext cx="9239375" cy="224790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İKİNCİ NESİL, TRANSİSTÖRLER VE TOPLU İŞ(BATCH) SİSTEMLER</a:t>
            </a:r>
          </a:p>
        </p:txBody>
      </p:sp>
      <p:sp>
        <p:nvSpPr>
          <p:cNvPr name="TextBox 6" id="6"/>
          <p:cNvSpPr txBox="true"/>
          <p:nvPr/>
        </p:nvSpPr>
        <p:spPr>
          <a:xfrm rot="0">
            <a:off x="1028700" y="3746954"/>
            <a:ext cx="16797560" cy="10458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Bu sistemde programlar kart okuyucusundan manyetik teyp'e kayıt edilir, bu teyp bilgisayarda çalıştırılır, çıktılar manyetik teype kayıt edilir. Başka yerden de çıktılar yazıcılar ile alınırdı.</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000" y="4233431"/>
            <a:ext cx="7700488" cy="4615472"/>
          </a:xfrm>
          <a:prstGeom prst="rect">
            <a:avLst/>
          </a:prstGeom>
        </p:spPr>
      </p:pic>
      <p:sp>
        <p:nvSpPr>
          <p:cNvPr name="TextBox 5" id="5"/>
          <p:cNvSpPr txBox="true"/>
          <p:nvPr/>
        </p:nvSpPr>
        <p:spPr>
          <a:xfrm rot="0">
            <a:off x="955346" y="4383440"/>
            <a:ext cx="7612607" cy="5208270"/>
          </a:xfrm>
          <a:prstGeom prst="rect">
            <a:avLst/>
          </a:prstGeom>
        </p:spPr>
        <p:txBody>
          <a:bodyPr anchor="t" rtlCol="false" tIns="0" lIns="0" bIns="0" rIns="0">
            <a:spAutoFit/>
          </a:bodyPr>
          <a:lstStyle/>
          <a:p>
            <a:pPr algn="just" marL="604519" indent="-302260" lvl="1">
              <a:lnSpc>
                <a:spcPts val="4199"/>
              </a:lnSpc>
              <a:buFont typeface="Arial"/>
              <a:buChar char="•"/>
            </a:pPr>
            <a:r>
              <a:rPr lang="en-US" spc="12" sz="2799">
                <a:solidFill>
                  <a:srgbClr val="050707"/>
                </a:solidFill>
                <a:latin typeface="Arimo"/>
              </a:rPr>
              <a:t>Tekrar boş alanı tıklayın. Artık diskinizin diğer alanını kullanabilirsiniz. ”+” (artı) işaretiyle yeni disk alanı oluşturma ekranına gelin. Şimdiki yapacağınız işlemse Windows işletim sisteminde ”D” diye tabir edilen ve bilgisayar formatlansa bile önemli belge ve bilgilerimizin muhafaza edileceği kısım hazırlamak olacaktır.</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7468037" y="3920795"/>
            <a:ext cx="8708364" cy="4680464"/>
          </a:xfrm>
          <a:prstGeom prst="rect">
            <a:avLst/>
          </a:prstGeom>
        </p:spPr>
      </p:pic>
      <p:sp>
        <p:nvSpPr>
          <p:cNvPr name="TextBox 5" id="5"/>
          <p:cNvSpPr txBox="true"/>
          <p:nvPr/>
        </p:nvSpPr>
        <p:spPr>
          <a:xfrm rot="0">
            <a:off x="1211362" y="4315277"/>
            <a:ext cx="7612607" cy="1017270"/>
          </a:xfrm>
          <a:prstGeom prst="rect">
            <a:avLst/>
          </a:prstGeom>
        </p:spPr>
        <p:txBody>
          <a:bodyPr anchor="t" rtlCol="false" tIns="0" lIns="0" bIns="0" rIns="0">
            <a:spAutoFit/>
          </a:bodyPr>
          <a:lstStyle/>
          <a:p>
            <a:pPr algn="just">
              <a:lnSpc>
                <a:spcPts val="4199"/>
              </a:lnSpc>
            </a:pPr>
            <a:r>
              <a:rPr lang="en-US" spc="12" sz="2799">
                <a:solidFill>
                  <a:srgbClr val="050707"/>
                </a:solidFill>
                <a:latin typeface="Arimo Bold"/>
              </a:rPr>
              <a:t>6. Sabit diskimizin yeni görünümü;</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56095" y="3993649"/>
            <a:ext cx="6783994" cy="5087995"/>
          </a:xfrm>
          <a:prstGeom prst="rect">
            <a:avLst/>
          </a:prstGeom>
        </p:spPr>
      </p:pic>
      <p:sp>
        <p:nvSpPr>
          <p:cNvPr name="TextBox 5" id="5"/>
          <p:cNvSpPr txBox="true"/>
          <p:nvPr/>
        </p:nvSpPr>
        <p:spPr>
          <a:xfrm rot="0">
            <a:off x="1028700" y="4072890"/>
            <a:ext cx="7612607" cy="2065020"/>
          </a:xfrm>
          <a:prstGeom prst="rect">
            <a:avLst/>
          </a:prstGeom>
        </p:spPr>
        <p:txBody>
          <a:bodyPr anchor="t" rtlCol="false" tIns="0" lIns="0" bIns="0" rIns="0">
            <a:spAutoFit/>
          </a:bodyPr>
          <a:lstStyle/>
          <a:p>
            <a:pPr algn="just">
              <a:lnSpc>
                <a:spcPts val="4199"/>
              </a:lnSpc>
            </a:pPr>
            <a:r>
              <a:rPr lang="en-US" spc="12" sz="2799">
                <a:solidFill>
                  <a:srgbClr val="050707"/>
                </a:solidFill>
                <a:latin typeface="Arimo Bold"/>
              </a:rPr>
              <a:t>7. Konumunuzu seçin</a:t>
            </a:r>
          </a:p>
          <a:p>
            <a:pPr algn="just">
              <a:lnSpc>
                <a:spcPts val="4199"/>
              </a:lnSpc>
            </a:pPr>
            <a:r>
              <a:rPr lang="en-US" spc="12" sz="2799">
                <a:solidFill>
                  <a:srgbClr val="050707"/>
                </a:solidFill>
                <a:latin typeface="Arimo"/>
              </a:rPr>
              <a:t>Ardından "Neredesiniz?" sorusunun cevabını vereceğiniz ekran gelir. Burada Türkiye için "Istanbul" 'u seçebilirsiniz.</a:t>
            </a: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000" y="3799696"/>
            <a:ext cx="6888239" cy="5458604"/>
          </a:xfrm>
          <a:prstGeom prst="rect">
            <a:avLst/>
          </a:prstGeom>
        </p:spPr>
      </p:pic>
      <p:sp>
        <p:nvSpPr>
          <p:cNvPr name="TextBox 5" id="5"/>
          <p:cNvSpPr txBox="true"/>
          <p:nvPr/>
        </p:nvSpPr>
        <p:spPr>
          <a:xfrm rot="0">
            <a:off x="1028700" y="4072890"/>
            <a:ext cx="7612607" cy="2065020"/>
          </a:xfrm>
          <a:prstGeom prst="rect">
            <a:avLst/>
          </a:prstGeom>
        </p:spPr>
        <p:txBody>
          <a:bodyPr anchor="t" rtlCol="false" tIns="0" lIns="0" bIns="0" rIns="0">
            <a:spAutoFit/>
          </a:bodyPr>
          <a:lstStyle/>
          <a:p>
            <a:pPr algn="just">
              <a:lnSpc>
                <a:spcPts val="4199"/>
              </a:lnSpc>
            </a:pPr>
            <a:r>
              <a:rPr lang="en-US" spc="12" sz="2799">
                <a:solidFill>
                  <a:srgbClr val="050707"/>
                </a:solidFill>
                <a:latin typeface="Arimo Bold"/>
              </a:rPr>
              <a:t>8. Klavye düzenini seçin</a:t>
            </a:r>
          </a:p>
          <a:p>
            <a:pPr algn="just">
              <a:lnSpc>
                <a:spcPts val="4199"/>
              </a:lnSpc>
            </a:pPr>
            <a:r>
              <a:rPr lang="en-US" spc="27" sz="2799">
                <a:solidFill>
                  <a:srgbClr val="050707"/>
                </a:solidFill>
                <a:latin typeface="Roboto Slab Regular"/>
              </a:rPr>
              <a:t>Son</a:t>
            </a:r>
            <a:r>
              <a:rPr lang="en-US" spc="12" sz="2799">
                <a:solidFill>
                  <a:srgbClr val="050707"/>
                </a:solidFill>
                <a:latin typeface="Arimo"/>
              </a:rPr>
              <a:t>rasında "Klavye düzeni”ni belirleme ekranı karşınıza gelir. </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8805503" y="3708625"/>
            <a:ext cx="7705777" cy="5692448"/>
          </a:xfrm>
          <a:prstGeom prst="rect">
            <a:avLst/>
          </a:prstGeom>
        </p:spPr>
      </p:pic>
      <p:sp>
        <p:nvSpPr>
          <p:cNvPr name="TextBox 5" id="5"/>
          <p:cNvSpPr txBox="true"/>
          <p:nvPr/>
        </p:nvSpPr>
        <p:spPr>
          <a:xfrm rot="0">
            <a:off x="1028700" y="4072890"/>
            <a:ext cx="7612607" cy="2065020"/>
          </a:xfrm>
          <a:prstGeom prst="rect">
            <a:avLst/>
          </a:prstGeom>
        </p:spPr>
        <p:txBody>
          <a:bodyPr anchor="t" rtlCol="false" tIns="0" lIns="0" bIns="0" rIns="0">
            <a:spAutoFit/>
          </a:bodyPr>
          <a:lstStyle/>
          <a:p>
            <a:pPr algn="just">
              <a:lnSpc>
                <a:spcPts val="4199"/>
              </a:lnSpc>
            </a:pPr>
            <a:r>
              <a:rPr lang="en-US" spc="12" sz="2799">
                <a:solidFill>
                  <a:srgbClr val="050707"/>
                </a:solidFill>
                <a:latin typeface="Arimo Bold"/>
              </a:rPr>
              <a:t>9. Kullanıcı adı ve parola belirleyin</a:t>
            </a:r>
          </a:p>
          <a:p>
            <a:pPr algn="just">
              <a:lnSpc>
                <a:spcPts val="4199"/>
              </a:lnSpc>
            </a:pPr>
            <a:r>
              <a:rPr lang="en-US" spc="27" sz="2799">
                <a:solidFill>
                  <a:srgbClr val="050707"/>
                </a:solidFill>
                <a:latin typeface="Roboto Slab Regular"/>
              </a:rPr>
              <a:t>Bu aşam</a:t>
            </a:r>
            <a:r>
              <a:rPr lang="en-US" spc="12" sz="2799">
                <a:solidFill>
                  <a:srgbClr val="050707"/>
                </a:solidFill>
                <a:latin typeface="Arimo"/>
              </a:rPr>
              <a:t>ada bilgisayarınızın adını ve kullanıcı hesabınızın adını girmelisiniz. </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
        <p:nvSpPr>
          <p:cNvPr name="AutoShape 7" id="7"/>
          <p:cNvSpPr/>
          <p:nvPr/>
        </p:nvSpPr>
        <p:spPr>
          <a:xfrm rot="0">
            <a:off x="11638636" y="4933950"/>
            <a:ext cx="3403200" cy="0"/>
          </a:xfrm>
          <a:prstGeom prst="line">
            <a:avLst/>
          </a:prstGeom>
          <a:ln cap="rnd" w="238125">
            <a:solidFill>
              <a:srgbClr val="F3F2EF"/>
            </a:solidFill>
            <a:prstDash val="solid"/>
            <a:headEnd type="none" len="sm" w="sm"/>
            <a:tailEnd type="none" len="sm" w="sm"/>
          </a:ln>
        </p:spPr>
      </p:sp>
      <p:sp>
        <p:nvSpPr>
          <p:cNvPr name="AutoShape 8" id="8"/>
          <p:cNvSpPr/>
          <p:nvPr/>
        </p:nvSpPr>
        <p:spPr>
          <a:xfrm rot="0">
            <a:off x="11638636" y="5330396"/>
            <a:ext cx="1562554" cy="0"/>
          </a:xfrm>
          <a:prstGeom prst="line">
            <a:avLst/>
          </a:prstGeom>
          <a:ln cap="rnd" w="238125">
            <a:solidFill>
              <a:srgbClr val="F3F2EF"/>
            </a:solidFill>
            <a:prstDash val="solid"/>
            <a:headEnd type="none" len="sm" w="sm"/>
            <a:tailEnd type="none" len="sm" w="sm"/>
          </a:ln>
        </p:spPr>
      </p:sp>
      <p:sp>
        <p:nvSpPr>
          <p:cNvPr name="AutoShape 9" id="9"/>
          <p:cNvSpPr/>
          <p:nvPr/>
        </p:nvSpPr>
        <p:spPr>
          <a:xfrm rot="-70730">
            <a:off x="11639864" y="5886601"/>
            <a:ext cx="1282475" cy="0"/>
          </a:xfrm>
          <a:prstGeom prst="line">
            <a:avLst/>
          </a:prstGeom>
          <a:ln cap="rnd" w="238125">
            <a:solidFill>
              <a:srgbClr val="F3F2EF"/>
            </a:solidFill>
            <a:prstDash val="solid"/>
            <a:headEnd type="none" len="sm" w="sm"/>
            <a:tailEnd type="none" len="sm" w="sm"/>
          </a:ln>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928764" y="8848904"/>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000" y="4450690"/>
            <a:ext cx="7717479" cy="4807610"/>
          </a:xfrm>
          <a:prstGeom prst="rect">
            <a:avLst/>
          </a:prstGeom>
        </p:spPr>
      </p:pic>
      <p:sp>
        <p:nvSpPr>
          <p:cNvPr name="TextBox 5" id="5"/>
          <p:cNvSpPr txBox="true"/>
          <p:nvPr/>
        </p:nvSpPr>
        <p:spPr>
          <a:xfrm rot="0">
            <a:off x="1028700" y="4596765"/>
            <a:ext cx="7612607" cy="1541145"/>
          </a:xfrm>
          <a:prstGeom prst="rect">
            <a:avLst/>
          </a:prstGeom>
        </p:spPr>
        <p:txBody>
          <a:bodyPr anchor="t" rtlCol="false" tIns="0" lIns="0" bIns="0" rIns="0">
            <a:spAutoFit/>
          </a:bodyPr>
          <a:lstStyle/>
          <a:p>
            <a:pPr algn="just">
              <a:lnSpc>
                <a:spcPts val="4199"/>
              </a:lnSpc>
            </a:pPr>
            <a:r>
              <a:rPr lang="en-US" spc="12" sz="2799">
                <a:solidFill>
                  <a:srgbClr val="050707"/>
                </a:solidFill>
                <a:latin typeface="Arimo Bold"/>
              </a:rPr>
              <a:t>10. Kurulum tamamlandıktan ve bilgisayar yeniden başladıktan sonra; </a:t>
            </a:r>
          </a:p>
          <a:p>
            <a:pPr algn="just">
              <a:lnSpc>
                <a:spcPts val="4199"/>
              </a:lnSpc>
            </a:pPr>
          </a:p>
        </p:txBody>
      </p:sp>
      <p:sp>
        <p:nvSpPr>
          <p:cNvPr name="TextBox 6" id="6"/>
          <p:cNvSpPr txBox="true"/>
          <p:nvPr/>
        </p:nvSpPr>
        <p:spPr>
          <a:xfrm rot="0">
            <a:off x="1028700" y="1038225"/>
            <a:ext cx="8285136" cy="74295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Linux İşletim Sistemi</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077930"/>
            <a:ext cx="7685099" cy="2850463"/>
            <a:chOff x="0" y="0"/>
            <a:chExt cx="20971950" cy="7778659"/>
          </a:xfrm>
        </p:grpSpPr>
        <p:sp>
          <p:nvSpPr>
            <p:cNvPr name="Freeform 3" id="3"/>
            <p:cNvSpPr/>
            <p:nvPr/>
          </p:nvSpPr>
          <p:spPr>
            <a:xfrm>
              <a:off x="0" y="0"/>
              <a:ext cx="20971949" cy="7778659"/>
            </a:xfrm>
            <a:custGeom>
              <a:avLst/>
              <a:gdLst/>
              <a:ahLst/>
              <a:cxnLst/>
              <a:rect r="r" b="b" t="t" l="l"/>
              <a:pathLst>
                <a:path h="7778659" w="20971949">
                  <a:moveTo>
                    <a:pt x="0" y="0"/>
                  </a:moveTo>
                  <a:lnTo>
                    <a:pt x="0" y="7778659"/>
                  </a:lnTo>
                  <a:lnTo>
                    <a:pt x="20971949" y="7778659"/>
                  </a:lnTo>
                  <a:lnTo>
                    <a:pt x="20971949" y="0"/>
                  </a:lnTo>
                  <a:lnTo>
                    <a:pt x="0" y="0"/>
                  </a:lnTo>
                  <a:close/>
                  <a:moveTo>
                    <a:pt x="20910990" y="7717699"/>
                  </a:moveTo>
                  <a:lnTo>
                    <a:pt x="59690" y="7717699"/>
                  </a:lnTo>
                  <a:lnTo>
                    <a:pt x="59690" y="59690"/>
                  </a:lnTo>
                  <a:lnTo>
                    <a:pt x="20910990" y="59690"/>
                  </a:lnTo>
                  <a:lnTo>
                    <a:pt x="20910990" y="7717699"/>
                  </a:lnTo>
                  <a:close/>
                </a:path>
              </a:pathLst>
            </a:custGeom>
            <a:solidFill>
              <a:srgbClr val="737373"/>
            </a:solidFill>
          </p:spPr>
        </p:sp>
      </p:grpSp>
      <p:grpSp>
        <p:nvGrpSpPr>
          <p:cNvPr name="Group 4" id="4"/>
          <p:cNvGrpSpPr/>
          <p:nvPr/>
        </p:nvGrpSpPr>
        <p:grpSpPr>
          <a:xfrm rot="0">
            <a:off x="9574201" y="3077930"/>
            <a:ext cx="7685099" cy="2850463"/>
            <a:chOff x="0" y="0"/>
            <a:chExt cx="20971950" cy="7778659"/>
          </a:xfrm>
        </p:grpSpPr>
        <p:sp>
          <p:nvSpPr>
            <p:cNvPr name="Freeform 5" id="5"/>
            <p:cNvSpPr/>
            <p:nvPr/>
          </p:nvSpPr>
          <p:spPr>
            <a:xfrm>
              <a:off x="0" y="0"/>
              <a:ext cx="20971949" cy="7778659"/>
            </a:xfrm>
            <a:custGeom>
              <a:avLst/>
              <a:gdLst/>
              <a:ahLst/>
              <a:cxnLst/>
              <a:rect r="r" b="b" t="t" l="l"/>
              <a:pathLst>
                <a:path h="7778659" w="20971949">
                  <a:moveTo>
                    <a:pt x="0" y="0"/>
                  </a:moveTo>
                  <a:lnTo>
                    <a:pt x="0" y="7778659"/>
                  </a:lnTo>
                  <a:lnTo>
                    <a:pt x="20971949" y="7778659"/>
                  </a:lnTo>
                  <a:lnTo>
                    <a:pt x="20971949" y="0"/>
                  </a:lnTo>
                  <a:lnTo>
                    <a:pt x="0" y="0"/>
                  </a:lnTo>
                  <a:close/>
                  <a:moveTo>
                    <a:pt x="20910990" y="7717699"/>
                  </a:moveTo>
                  <a:lnTo>
                    <a:pt x="59690" y="7717699"/>
                  </a:lnTo>
                  <a:lnTo>
                    <a:pt x="59690" y="59690"/>
                  </a:lnTo>
                  <a:lnTo>
                    <a:pt x="20910990" y="59690"/>
                  </a:lnTo>
                  <a:lnTo>
                    <a:pt x="20910990" y="7717699"/>
                  </a:lnTo>
                  <a:close/>
                </a:path>
              </a:pathLst>
            </a:custGeom>
            <a:solidFill>
              <a:srgbClr val="737373"/>
            </a:solidFill>
          </p:spPr>
        </p:sp>
      </p:grpSp>
      <p:sp>
        <p:nvSpPr>
          <p:cNvPr name="AutoShape 6" id="6"/>
          <p:cNvSpPr/>
          <p:nvPr/>
        </p:nvSpPr>
        <p:spPr>
          <a:xfrm rot="0">
            <a:off x="-408197" y="-316149"/>
            <a:ext cx="19018703" cy="2632375"/>
          </a:xfrm>
          <a:prstGeom prst="rect">
            <a:avLst/>
          </a:prstGeom>
          <a:solidFill>
            <a:srgbClr val="737373"/>
          </a:solidFill>
        </p:spPr>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25046" y="8416304"/>
            <a:ext cx="1868508" cy="1683993"/>
          </a:xfrm>
          <a:prstGeom prst="rect">
            <a:avLst/>
          </a:prstGeom>
        </p:spPr>
      </p:pic>
      <p:sp>
        <p:nvSpPr>
          <p:cNvPr name="TextBox 8" id="8"/>
          <p:cNvSpPr txBox="true"/>
          <p:nvPr/>
        </p:nvSpPr>
        <p:spPr>
          <a:xfrm rot="0">
            <a:off x="1028700" y="607862"/>
            <a:ext cx="11115710" cy="1070102"/>
          </a:xfrm>
          <a:prstGeom prst="rect">
            <a:avLst/>
          </a:prstGeom>
        </p:spPr>
        <p:txBody>
          <a:bodyPr anchor="t" rtlCol="false" tIns="0" lIns="0" bIns="0" rIns="0">
            <a:spAutoFit/>
          </a:bodyPr>
          <a:lstStyle/>
          <a:p>
            <a:pPr>
              <a:lnSpc>
                <a:spcPts val="8704"/>
              </a:lnSpc>
            </a:pPr>
            <a:r>
              <a:rPr lang="en-US" spc="63" sz="6400">
                <a:solidFill>
                  <a:srgbClr val="FFFFFF"/>
                </a:solidFill>
                <a:latin typeface="Roboto Slab Regular Italics"/>
              </a:rPr>
              <a:t>Kaynaklar</a:t>
            </a:r>
          </a:p>
        </p:txBody>
      </p:sp>
      <p:sp>
        <p:nvSpPr>
          <p:cNvPr name="TextBox 9" id="9"/>
          <p:cNvSpPr txBox="true"/>
          <p:nvPr/>
        </p:nvSpPr>
        <p:spPr>
          <a:xfrm rot="0">
            <a:off x="10131432" y="3634164"/>
            <a:ext cx="6570636" cy="1671320"/>
          </a:xfrm>
          <a:prstGeom prst="rect">
            <a:avLst/>
          </a:prstGeom>
        </p:spPr>
        <p:txBody>
          <a:bodyPr anchor="t" rtlCol="false" tIns="0" lIns="0" bIns="0" rIns="0">
            <a:spAutoFit/>
          </a:bodyPr>
          <a:lstStyle/>
          <a:p>
            <a:pPr>
              <a:lnSpc>
                <a:spcPts val="4480"/>
              </a:lnSpc>
            </a:pPr>
            <a:r>
              <a:rPr lang="en-US" spc="192" sz="3200">
                <a:solidFill>
                  <a:srgbClr val="050707"/>
                </a:solidFill>
                <a:latin typeface="Raleway"/>
              </a:rPr>
              <a:t>Bilgisayar Donanımı, Sinop Üniversitesi, Öğr. Gör. Erhan Sur</a:t>
            </a:r>
          </a:p>
        </p:txBody>
      </p:sp>
      <p:sp>
        <p:nvSpPr>
          <p:cNvPr name="TextBox 10" id="10"/>
          <p:cNvSpPr txBox="true"/>
          <p:nvPr/>
        </p:nvSpPr>
        <p:spPr>
          <a:xfrm rot="0">
            <a:off x="1585932" y="3472180"/>
            <a:ext cx="6570636" cy="1671320"/>
          </a:xfrm>
          <a:prstGeom prst="rect">
            <a:avLst/>
          </a:prstGeom>
        </p:spPr>
        <p:txBody>
          <a:bodyPr anchor="t" rtlCol="false" tIns="0" lIns="0" bIns="0" rIns="0">
            <a:spAutoFit/>
          </a:bodyPr>
          <a:lstStyle/>
          <a:p>
            <a:pPr>
              <a:lnSpc>
                <a:spcPts val="4480"/>
              </a:lnSpc>
            </a:pPr>
            <a:r>
              <a:rPr lang="en-US" spc="192" sz="3200">
                <a:solidFill>
                  <a:srgbClr val="050707"/>
                </a:solidFill>
                <a:latin typeface="Raleway"/>
              </a:rPr>
              <a:t>Bilgisayar Donanımı, Sinop Üniversitesi, Öğr. Gör. Resul Tuna</a:t>
            </a:r>
          </a:p>
        </p:txBody>
      </p:sp>
      <p:grpSp>
        <p:nvGrpSpPr>
          <p:cNvPr name="Group 11" id="11"/>
          <p:cNvGrpSpPr/>
          <p:nvPr/>
        </p:nvGrpSpPr>
        <p:grpSpPr>
          <a:xfrm rot="0">
            <a:off x="1028700" y="6760971"/>
            <a:ext cx="7685099" cy="2850463"/>
            <a:chOff x="0" y="0"/>
            <a:chExt cx="20971950" cy="7778659"/>
          </a:xfrm>
        </p:grpSpPr>
        <p:sp>
          <p:nvSpPr>
            <p:cNvPr name="Freeform 12" id="12"/>
            <p:cNvSpPr/>
            <p:nvPr/>
          </p:nvSpPr>
          <p:spPr>
            <a:xfrm>
              <a:off x="0" y="0"/>
              <a:ext cx="20971949" cy="7778659"/>
            </a:xfrm>
            <a:custGeom>
              <a:avLst/>
              <a:gdLst/>
              <a:ahLst/>
              <a:cxnLst/>
              <a:rect r="r" b="b" t="t" l="l"/>
              <a:pathLst>
                <a:path h="7778659" w="20971949">
                  <a:moveTo>
                    <a:pt x="0" y="0"/>
                  </a:moveTo>
                  <a:lnTo>
                    <a:pt x="0" y="7778659"/>
                  </a:lnTo>
                  <a:lnTo>
                    <a:pt x="20971949" y="7778659"/>
                  </a:lnTo>
                  <a:lnTo>
                    <a:pt x="20971949" y="0"/>
                  </a:lnTo>
                  <a:lnTo>
                    <a:pt x="0" y="0"/>
                  </a:lnTo>
                  <a:close/>
                  <a:moveTo>
                    <a:pt x="20910990" y="7717699"/>
                  </a:moveTo>
                  <a:lnTo>
                    <a:pt x="59690" y="7717699"/>
                  </a:lnTo>
                  <a:lnTo>
                    <a:pt x="59690" y="59690"/>
                  </a:lnTo>
                  <a:lnTo>
                    <a:pt x="20910990" y="59690"/>
                  </a:lnTo>
                  <a:lnTo>
                    <a:pt x="20910990" y="7717699"/>
                  </a:lnTo>
                  <a:close/>
                </a:path>
              </a:pathLst>
            </a:custGeom>
            <a:solidFill>
              <a:srgbClr val="737373"/>
            </a:solidFill>
          </p:spPr>
        </p:sp>
      </p:grpSp>
      <p:sp>
        <p:nvSpPr>
          <p:cNvPr name="TextBox 13" id="13"/>
          <p:cNvSpPr txBox="true"/>
          <p:nvPr/>
        </p:nvSpPr>
        <p:spPr>
          <a:xfrm rot="0">
            <a:off x="1585932" y="7317205"/>
            <a:ext cx="6570636" cy="1671320"/>
          </a:xfrm>
          <a:prstGeom prst="rect">
            <a:avLst/>
          </a:prstGeom>
        </p:spPr>
        <p:txBody>
          <a:bodyPr anchor="t" rtlCol="false" tIns="0" lIns="0" bIns="0" rIns="0">
            <a:spAutoFit/>
          </a:bodyPr>
          <a:lstStyle/>
          <a:p>
            <a:pPr>
              <a:lnSpc>
                <a:spcPts val="4480"/>
              </a:lnSpc>
            </a:pPr>
            <a:r>
              <a:rPr lang="en-US" spc="192" sz="3200">
                <a:solidFill>
                  <a:srgbClr val="050707"/>
                </a:solidFill>
                <a:latin typeface="Raleway"/>
              </a:rPr>
              <a:t>İşletim Sistemleri, Karabük Üniversitesi, Dr. Öğr. Üyesi Yasin Ortakçı</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1269569" y="4244933"/>
            <a:ext cx="6556691" cy="4373262"/>
          </a:xfrm>
          <a:prstGeom prst="rect">
            <a:avLst/>
          </a:prstGeom>
        </p:spPr>
      </p:pic>
      <p:sp>
        <p:nvSpPr>
          <p:cNvPr name="TextBox 5" id="5"/>
          <p:cNvSpPr txBox="true"/>
          <p:nvPr/>
        </p:nvSpPr>
        <p:spPr>
          <a:xfrm rot="0">
            <a:off x="1028700" y="1038225"/>
            <a:ext cx="12288284" cy="224790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ÜÇÜNCÜ NESİL (1965-1980) ENTEGRE DEVRELER VE ÇOKLU PROGRAMLAMA (Multi Programming) </a:t>
            </a:r>
          </a:p>
        </p:txBody>
      </p:sp>
      <p:sp>
        <p:nvSpPr>
          <p:cNvPr name="TextBox 6" id="6"/>
          <p:cNvSpPr txBox="true"/>
          <p:nvPr/>
        </p:nvSpPr>
        <p:spPr>
          <a:xfrm rot="0">
            <a:off x="1028700" y="4168733"/>
            <a:ext cx="9472116" cy="4703445"/>
          </a:xfrm>
          <a:prstGeom prst="rect">
            <a:avLst/>
          </a:prstGeom>
        </p:spPr>
        <p:txBody>
          <a:bodyPr anchor="t" rtlCol="false" tIns="0" lIns="0" bIns="0" rIns="0">
            <a:spAutoFit/>
          </a:bodyPr>
          <a:lstStyle/>
          <a:p>
            <a:pPr algn="just">
              <a:lnSpc>
                <a:spcPts val="4199"/>
              </a:lnSpc>
            </a:pPr>
            <a:r>
              <a:rPr lang="en-US" spc="27" sz="2799">
                <a:solidFill>
                  <a:srgbClr val="050707"/>
                </a:solidFill>
                <a:latin typeface="Roboto Slab Regular"/>
              </a:rPr>
              <a:t>Mevcut ortamda sayısal hesaplamalar için kullanılan IBM 7094 ve karakter işlemleri için kullanılan IBM 1401 vardı. İkisinin gücünü IBM birleştirerek System/360 isimli bir sistem oluşturdu. Hem matematiksel hem de ticari işler için geliştirilmişti. 360 ilk kez entegre devreleri kullanan bilgisayardır. </a:t>
            </a:r>
          </a:p>
          <a:p>
            <a:pPr algn="just">
              <a:lnSpc>
                <a:spcPts val="4199"/>
              </a:lnSpc>
            </a:pPr>
          </a:p>
          <a:p>
            <a:pPr algn="just">
              <a:lnSpc>
                <a:spcPts val="4200"/>
              </a:lnSpc>
            </a:pPr>
            <a:r>
              <a:rPr lang="en-US" spc="27" sz="2800">
                <a:solidFill>
                  <a:srgbClr val="050707"/>
                </a:solidFill>
                <a:latin typeface="Roboto Slab Regular"/>
              </a:rPr>
              <a:t>Bu sistemde kullanılan işletim sistemi OS/360 dır. Bu sistemde çoklu programlama kavramı ortaya çıkmıştır.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sp>
        <p:nvSpPr>
          <p:cNvPr name="TextBox 4" id="4"/>
          <p:cNvSpPr txBox="true"/>
          <p:nvPr/>
        </p:nvSpPr>
        <p:spPr>
          <a:xfrm rot="0">
            <a:off x="1028700" y="1038225"/>
            <a:ext cx="12288284" cy="224790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ÜÇÜNCÜ NESİL (1965-1980) ENTEGRE DEVRELER VE ÇOKLU PROGRAMLAMA (Multi Programming) </a:t>
            </a:r>
          </a:p>
        </p:txBody>
      </p:sp>
      <p:sp>
        <p:nvSpPr>
          <p:cNvPr name="TextBox 5" id="5"/>
          <p:cNvSpPr txBox="true"/>
          <p:nvPr/>
        </p:nvSpPr>
        <p:spPr>
          <a:xfrm rot="0">
            <a:off x="1028700" y="5159333"/>
            <a:ext cx="9472116" cy="37128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Eskiden bir iş çalışırken I/O nedeniyle beklediğinde başka bir iş çalışmazdı. OS/360 ile bellek birden fazla parçaya ayrılmış ve her parçada başka işin çalışması sağlanmıştır. Bir işin çalışması I/O için askıya alındığında, bellekteki başka bir işe geçilirdi. Diğer yeniliği kartlardaki programları diske okuması ve programları diskten yüklemesidir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33400" y="-730552"/>
            <a:ext cx="19378989" cy="4080595"/>
          </a:xfrm>
          <a:prstGeom prst="rect">
            <a:avLst/>
          </a:prstGeom>
          <a:solidFill>
            <a:srgbClr val="737373"/>
          </a:solidFill>
        </p:spPr>
      </p:sp>
      <p:pic>
        <p:nvPicPr>
          <p:cNvPr name="Picture 3" id="3"/>
          <p:cNvPicPr>
            <a:picLocks noChangeAspect="true"/>
          </p:cNvPicPr>
          <p:nvPr/>
        </p:nvPicPr>
        <p:blipFill>
          <a:blip r:embed="rId2">
            <a:alphaModFix amt="21999"/>
          </a:blip>
          <a:srcRect l="0" t="0" r="0" b="0"/>
          <a:stretch>
            <a:fillRect/>
          </a:stretch>
        </p:blipFill>
        <p:spPr>
          <a:xfrm flipH="false" flipV="false" rot="0">
            <a:off x="16692340" y="8872178"/>
            <a:ext cx="1133921" cy="11043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903032" y="4057943"/>
            <a:ext cx="5789307" cy="4578999"/>
          </a:xfrm>
          <a:prstGeom prst="rect">
            <a:avLst/>
          </a:prstGeom>
        </p:spPr>
      </p:pic>
      <p:sp>
        <p:nvSpPr>
          <p:cNvPr name="TextBox 5" id="5"/>
          <p:cNvSpPr txBox="true"/>
          <p:nvPr/>
        </p:nvSpPr>
        <p:spPr>
          <a:xfrm rot="0">
            <a:off x="1028700" y="1038225"/>
            <a:ext cx="12288284" cy="2247900"/>
          </a:xfrm>
          <a:prstGeom prst="rect">
            <a:avLst/>
          </a:prstGeom>
        </p:spPr>
        <p:txBody>
          <a:bodyPr anchor="t" rtlCol="false" tIns="0" lIns="0" bIns="0" rIns="0">
            <a:spAutoFit/>
          </a:bodyPr>
          <a:lstStyle/>
          <a:p>
            <a:pPr>
              <a:lnSpc>
                <a:spcPts val="5999"/>
              </a:lnSpc>
            </a:pPr>
            <a:r>
              <a:rPr lang="en-US" spc="49" sz="4999">
                <a:solidFill>
                  <a:srgbClr val="FFFFFF"/>
                </a:solidFill>
                <a:latin typeface="Roboto Slab Regular Italics"/>
              </a:rPr>
              <a:t>ÜÇÜNCÜ NESİL (1965-1980) ENTEGRE DEVRELER VE ÇOKLU PROGRAMLAMA (Multi Programming) </a:t>
            </a:r>
          </a:p>
        </p:txBody>
      </p:sp>
      <p:sp>
        <p:nvSpPr>
          <p:cNvPr name="TextBox 6" id="6"/>
          <p:cNvSpPr txBox="true"/>
          <p:nvPr/>
        </p:nvSpPr>
        <p:spPr>
          <a:xfrm rot="0">
            <a:off x="1028700" y="4448158"/>
            <a:ext cx="9472116" cy="3712845"/>
          </a:xfrm>
          <a:prstGeom prst="rect">
            <a:avLst/>
          </a:prstGeom>
        </p:spPr>
        <p:txBody>
          <a:bodyPr anchor="t" rtlCol="false" tIns="0" lIns="0" bIns="0" rIns="0">
            <a:spAutoFit/>
          </a:bodyPr>
          <a:lstStyle/>
          <a:p>
            <a:pPr algn="just">
              <a:lnSpc>
                <a:spcPts val="4200"/>
              </a:lnSpc>
            </a:pPr>
            <a:r>
              <a:rPr lang="en-US" spc="27" sz="2800">
                <a:solidFill>
                  <a:srgbClr val="050707"/>
                </a:solidFill>
                <a:latin typeface="Roboto Slab Regular"/>
              </a:rPr>
              <a:t>Eskiden bir iş çalışırken I/O nedeniyle beklediğinde başka bir iş çalışmazdı. OS/360 ile bellek birden fazla parçaya ayrılmış ve her parçada başka işin çalışması sağlanmıştır. Bir işin çalışması I/O için askıya alındığında, bellekteki başka bir işe geçilirdi. Diğer yeniliği kartlardaki programları diske okuması ve programları diskten yüklemesidir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DAE7xbT0i4M</dc:identifier>
  <dcterms:modified xsi:type="dcterms:W3CDTF">2011-08-01T06:04:30Z</dcterms:modified>
  <cp:revision>1</cp:revision>
  <dc:title>Hafta 3</dc:title>
</cp:coreProperties>
</file>